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12"/>
  </p:notesMasterIdLst>
  <p:sldIdLst>
    <p:sldId id="256" r:id="rId2"/>
    <p:sldId id="257" r:id="rId3"/>
    <p:sldId id="258" r:id="rId4"/>
    <p:sldId id="259" r:id="rId5"/>
    <p:sldId id="324" r:id="rId6"/>
    <p:sldId id="325" r:id="rId7"/>
    <p:sldId id="330" r:id="rId8"/>
    <p:sldId id="331" r:id="rId9"/>
    <p:sldId id="332" r:id="rId10"/>
    <p:sldId id="333" r:id="rId11"/>
    <p:sldId id="326" r:id="rId12"/>
    <p:sldId id="334" r:id="rId13"/>
    <p:sldId id="335" r:id="rId14"/>
    <p:sldId id="327" r:id="rId15"/>
    <p:sldId id="328" r:id="rId16"/>
    <p:sldId id="329" r:id="rId17"/>
    <p:sldId id="336"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1" r:id="rId62"/>
    <p:sldId id="382" r:id="rId63"/>
    <p:sldId id="383" r:id="rId64"/>
    <p:sldId id="384" r:id="rId65"/>
    <p:sldId id="385" r:id="rId66"/>
    <p:sldId id="386" r:id="rId67"/>
    <p:sldId id="387" r:id="rId68"/>
    <p:sldId id="388" r:id="rId69"/>
    <p:sldId id="389" r:id="rId70"/>
    <p:sldId id="390" r:id="rId71"/>
    <p:sldId id="391" r:id="rId72"/>
    <p:sldId id="392" r:id="rId73"/>
    <p:sldId id="394" r:id="rId74"/>
    <p:sldId id="393" r:id="rId75"/>
    <p:sldId id="395" r:id="rId76"/>
    <p:sldId id="396" r:id="rId77"/>
    <p:sldId id="397" r:id="rId78"/>
    <p:sldId id="398" r:id="rId79"/>
    <p:sldId id="399" r:id="rId80"/>
    <p:sldId id="400" r:id="rId81"/>
    <p:sldId id="401" r:id="rId82"/>
    <p:sldId id="402" r:id="rId83"/>
    <p:sldId id="403" r:id="rId84"/>
    <p:sldId id="404" r:id="rId85"/>
    <p:sldId id="405" r:id="rId86"/>
    <p:sldId id="406" r:id="rId87"/>
    <p:sldId id="407" r:id="rId88"/>
    <p:sldId id="408" r:id="rId89"/>
    <p:sldId id="409" r:id="rId90"/>
    <p:sldId id="410" r:id="rId91"/>
    <p:sldId id="411" r:id="rId92"/>
    <p:sldId id="412" r:id="rId93"/>
    <p:sldId id="413" r:id="rId94"/>
    <p:sldId id="414" r:id="rId95"/>
    <p:sldId id="415" r:id="rId96"/>
    <p:sldId id="416" r:id="rId97"/>
    <p:sldId id="417" r:id="rId98"/>
    <p:sldId id="418" r:id="rId99"/>
    <p:sldId id="419" r:id="rId100"/>
    <p:sldId id="420" r:id="rId101"/>
    <p:sldId id="421" r:id="rId102"/>
    <p:sldId id="422" r:id="rId103"/>
    <p:sldId id="423" r:id="rId104"/>
    <p:sldId id="424" r:id="rId105"/>
    <p:sldId id="425" r:id="rId106"/>
    <p:sldId id="426" r:id="rId107"/>
    <p:sldId id="427" r:id="rId108"/>
    <p:sldId id="316" r:id="rId109"/>
    <p:sldId id="428" r:id="rId110"/>
    <p:sldId id="429" r:id="rId111"/>
  </p:sldIdLst>
  <p:sldSz cx="12192000" cy="6858000"/>
  <p:notesSz cx="6858000" cy="9144000"/>
  <p:embeddedFontLst>
    <p:embeddedFont>
      <p:font typeface="Calibri" panose="020F0502020204030204" pitchFamily="34" charset="0"/>
      <p:regular r:id="rId113"/>
      <p:bold r:id="rId114"/>
      <p:italic r:id="rId115"/>
      <p:boldItalic r:id="rId116"/>
    </p:embeddedFont>
    <p:embeddedFont>
      <p:font typeface="Helvetica" panose="020B0604020202020204" pitchFamily="34" charset="0"/>
      <p:regular r:id="rId117"/>
      <p:bold r:id="rId118"/>
      <p:italic r:id="rId119"/>
      <p:boldItalic r:id="rId120"/>
    </p:embeddedFont>
    <p:embeddedFont>
      <p:font typeface="Noto Sans Symbols" panose="020B0604020202020204" charset="0"/>
      <p:regular r:id="rId121"/>
    </p:embeddedFont>
    <p:embeddedFont>
      <p:font typeface="Open Sans" panose="020B0606030504020204" pitchFamily="34" charset="0"/>
      <p:regular r:id="rId122"/>
    </p:embeddedFont>
    <p:embeddedFont>
      <p:font typeface="Proxima Nova" panose="020B0604020202020204" charset="0"/>
      <p:bold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5" roundtripDataSignature="AMtx7miFCB/TB4ZttkL2vWC2KTqGPXZk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16" autoAdjust="0"/>
  </p:normalViewPr>
  <p:slideViewPr>
    <p:cSldViewPr snapToGrid="0">
      <p:cViewPr varScale="1">
        <p:scale>
          <a:sx n="114" d="100"/>
          <a:sy n="114" d="100"/>
        </p:scale>
        <p:origin x="197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1.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fntdata"/><Relationship Id="rId118"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2.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125"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abc1c5b1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cabc1c5b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И в конце дошли до более совершенных доменных сокетов UNIX. Оказалось, что можно на машине создавать именованные файлы особого типа, к которым привязываются сокеты. И они могут посылать друг другу сообщения как без установки соединения, сразу после создания, так и можно выделить особый сокет - сервер, к которому можно подключаться, и сервер создает для каждого клиентского подключения свой сокет, в который уже на сервере можно писать, а можно читать, что пишет клиент. При использовании очередей сообщений у нас сильнее ограничена емкость очереди, чем в сокетах. Кроме того, с сокетами можно использовать API для работы с файлами - </a:t>
            </a:r>
            <a:r>
              <a:rPr lang="ru-RU" sz="1200" b="0" i="0" u="none" strike="noStrike" cap="none" dirty="0" err="1">
                <a:solidFill>
                  <a:srgbClr val="000000"/>
                </a:solidFill>
                <a:effectLst/>
                <a:latin typeface="Calibri"/>
                <a:ea typeface="Calibri"/>
                <a:cs typeface="Calibri"/>
                <a:sym typeface="Calibri"/>
              </a:rPr>
              <a:t>read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write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close</a:t>
            </a:r>
            <a:r>
              <a:rPr lang="ru-RU" sz="1200" b="0" i="0" u="none" strike="noStrike" cap="none" dirty="0">
                <a:solidFill>
                  <a:srgbClr val="000000"/>
                </a:solidFill>
                <a:effectLst/>
                <a:latin typeface="Calibri"/>
                <a:ea typeface="Calibri"/>
                <a:cs typeface="Calibri"/>
                <a:sym typeface="Calibri"/>
              </a:rPr>
              <a:t>, асинхронную запись вроде </a:t>
            </a:r>
            <a:r>
              <a:rPr lang="ru-RU" sz="1200" b="0" i="0" u="none" strike="noStrike" cap="none" dirty="0" err="1">
                <a:solidFill>
                  <a:srgbClr val="000000"/>
                </a:solidFill>
                <a:effectLst/>
                <a:latin typeface="Calibri"/>
                <a:ea typeface="Calibri"/>
                <a:cs typeface="Calibri"/>
                <a:sym typeface="Calibri"/>
              </a:rPr>
              <a:t>aio_read</a:t>
            </a:r>
            <a:r>
              <a:rPr lang="ru-RU" sz="1200" b="0" i="0" u="none" strike="noStrike" cap="none" dirty="0">
                <a:solidFill>
                  <a:srgbClr val="000000"/>
                </a:solidFill>
                <a:effectLst/>
                <a:latin typeface="Calibri"/>
                <a:ea typeface="Calibri"/>
                <a:cs typeface="Calibri"/>
                <a:sym typeface="Calibri"/>
              </a:rPr>
              <a:t>, использовать библиотеки и системные вызовы, реализующие </a:t>
            </a:r>
            <a:r>
              <a:rPr lang="ru-RU" sz="1200" b="0" i="0" u="none" strike="noStrike" cap="none" dirty="0" err="1">
                <a:solidFill>
                  <a:srgbClr val="000000"/>
                </a:solidFill>
                <a:effectLst/>
                <a:latin typeface="Calibri"/>
                <a:ea typeface="Calibri"/>
                <a:cs typeface="Calibri"/>
                <a:sym typeface="Calibri"/>
              </a:rPr>
              <a:t>event-oriented</a:t>
            </a:r>
            <a:r>
              <a:rPr lang="ru-RU" sz="1200" b="0" i="0" u="none" strike="noStrike" cap="none" dirty="0">
                <a:solidFill>
                  <a:srgbClr val="000000"/>
                </a:solidFill>
                <a:effectLst/>
                <a:latin typeface="Calibri"/>
                <a:ea typeface="Calibri"/>
                <a:cs typeface="Calibri"/>
                <a:sym typeface="Calibri"/>
              </a:rPr>
              <a:t> обработку данных с сокетов. Но что совсем отсутствует в очередях сообщений, это выделенное понятие сервера. В чем проблема, когда есть много программ, и они хотят подключиться к одной главной программе для получения какой-то услуги? Проблема в том, что при складывании в одну очередь сообщений будет непонятно, кому и когда из нее читать. То есть сервер - главная программа - должен как-то уметь на каждого нового клиента создавать специально для взаимодействия с ним отдельную очередь. Реализовывать это самому на очередях сообщений сложно. Но сокеты делают это за нас - для этого и служат вызовы </a:t>
            </a:r>
            <a:r>
              <a:rPr lang="ru-RU" sz="1200" b="0" i="0" u="none" strike="noStrike" cap="none" dirty="0" err="1">
                <a:solidFill>
                  <a:srgbClr val="000000"/>
                </a:solidFill>
                <a:effectLst/>
                <a:latin typeface="Calibri"/>
                <a:ea typeface="Calibri"/>
                <a:cs typeface="Calibri"/>
                <a:sym typeface="Calibri"/>
              </a:rPr>
              <a:t>listen</a:t>
            </a:r>
            <a:r>
              <a:rPr lang="ru-RU" sz="1200" b="0" i="0" u="none" strike="noStrike" cap="none" dirty="0">
                <a:solidFill>
                  <a:srgbClr val="000000"/>
                </a:solidFill>
                <a:effectLst/>
                <a:latin typeface="Calibri"/>
                <a:ea typeface="Calibri"/>
                <a:cs typeface="Calibri"/>
                <a:sym typeface="Calibri"/>
              </a:rPr>
              <a:t> (слушать новых клиентов), </a:t>
            </a:r>
            <a:r>
              <a:rPr lang="ru-RU" sz="1200" b="0" i="0" u="none" strike="noStrike" cap="none" dirty="0" err="1">
                <a:solidFill>
                  <a:srgbClr val="000000"/>
                </a:solidFill>
                <a:effectLst/>
                <a:latin typeface="Calibri"/>
                <a:ea typeface="Calibri"/>
                <a:cs typeface="Calibri"/>
                <a:sym typeface="Calibri"/>
              </a:rPr>
              <a:t>accept</a:t>
            </a:r>
            <a:r>
              <a:rPr lang="ru-RU" sz="1200" b="0" i="0" u="none" strike="noStrike" cap="none" dirty="0">
                <a:solidFill>
                  <a:srgbClr val="000000"/>
                </a:solidFill>
                <a:effectLst/>
                <a:latin typeface="Calibri"/>
                <a:ea typeface="Calibri"/>
                <a:cs typeface="Calibri"/>
                <a:sym typeface="Calibri"/>
              </a:rPr>
              <a:t> (установить выделенный канал связи с новым клиентом), и </a:t>
            </a:r>
            <a:r>
              <a:rPr lang="ru-RU" sz="1200" b="0" i="0" u="none" strike="noStrike" cap="none" dirty="0" err="1">
                <a:solidFill>
                  <a:srgbClr val="000000"/>
                </a:solidFill>
                <a:effectLst/>
                <a:latin typeface="Calibri"/>
                <a:ea typeface="Calibri"/>
                <a:cs typeface="Calibri"/>
                <a:sym typeface="Calibri"/>
              </a:rPr>
              <a:t>connect</a:t>
            </a:r>
            <a:r>
              <a:rPr lang="ru-RU" sz="1200" b="0" i="0" u="none" strike="noStrike" cap="none" dirty="0">
                <a:solidFill>
                  <a:srgbClr val="000000"/>
                </a:solidFill>
                <a:effectLst/>
                <a:latin typeface="Calibri"/>
                <a:ea typeface="Calibri"/>
                <a:cs typeface="Calibri"/>
                <a:sym typeface="Calibri"/>
              </a:rPr>
              <a:t> на стороне клиента (подключиться к серверу). Сегодня мы расширим понятие сокетов на процессы на разных машинах, то есть на сети.</a:t>
            </a:r>
            <a:endParaRPr lang="ru-RU" dirty="0"/>
          </a:p>
        </p:txBody>
      </p:sp>
    </p:spTree>
    <p:extLst>
      <p:ext uri="{BB962C8B-B14F-4D97-AF65-F5344CB8AC3E}">
        <p14:creationId xmlns:p14="http://schemas.microsoft.com/office/powerpoint/2010/main" val="25313926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9450450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36496196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39097004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Далее - SO_REUSEADDR. Когда мы делаем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сами, или его делает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может получиться так, что адрес, на который делается привязка уже занят. Такое может случиться в двух случаях - он реально занят другим живым сокетом, и он занят уже почившим но еще не удаленным сокетом. Второе возможно из-за того, что TCP сокеты пытаются наши запросы буферизовать, </a:t>
            </a:r>
            <a:r>
              <a:rPr lang="ru-RU" b="0" i="0" dirty="0" err="1">
                <a:solidFill>
                  <a:srgbClr val="222222"/>
                </a:solidFill>
                <a:effectLst/>
                <a:latin typeface="Helvetica" panose="020B0604020202020204" pitchFamily="34" charset="0"/>
              </a:rPr>
              <a:t>батчить</a:t>
            </a:r>
            <a:r>
              <a:rPr lang="ru-RU" b="0" i="0" dirty="0">
                <a:solidFill>
                  <a:srgbClr val="222222"/>
                </a:solidFill>
                <a:effectLst/>
                <a:latin typeface="Helvetica" panose="020B0604020202020204" pitchFamily="34" charset="0"/>
              </a:rPr>
              <a:t>, и отправлять большими кусками, а не на каждый </a:t>
            </a:r>
            <a:r>
              <a:rPr lang="ru-RU" b="0" i="0" dirty="0" err="1">
                <a:solidFill>
                  <a:srgbClr val="222222"/>
                </a:solidFill>
                <a:effectLst/>
                <a:latin typeface="Helvetica" panose="020B0604020202020204" pitchFamily="34" charset="0"/>
              </a:rPr>
              <a:t>write</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send</a:t>
            </a:r>
            <a:r>
              <a:rPr lang="ru-RU" b="0" i="0" dirty="0">
                <a:solidFill>
                  <a:srgbClr val="222222"/>
                </a:solidFill>
                <a:effectLst/>
                <a:latin typeface="Helvetica" panose="020B0604020202020204" pitchFamily="34" charset="0"/>
              </a:rPr>
              <a:t>. Кроме того, нужно недошедшие данные пытаться переотправлять. В результате с каждым соединением ассоциирован некий буфер еще не дошедших или даже не отправленных данных. Когда пользователь уже позвал </a:t>
            </a:r>
            <a:r>
              <a:rPr lang="ru-RU" b="0" i="0" dirty="0" err="1">
                <a:solidFill>
                  <a:srgbClr val="222222"/>
                </a:solidFill>
                <a:effectLst/>
                <a:latin typeface="Helvetica" panose="020B0604020202020204" pitchFamily="34" charset="0"/>
              </a:rPr>
              <a:t>close</a:t>
            </a:r>
            <a:r>
              <a:rPr lang="ru-RU" b="0" i="0" dirty="0">
                <a:solidFill>
                  <a:srgbClr val="222222"/>
                </a:solidFill>
                <a:effectLst/>
                <a:latin typeface="Helvetica" panose="020B0604020202020204" pitchFamily="34" charset="0"/>
              </a:rPr>
              <a:t>, сокет из ядра удалится не сразу, а только когда закончит все посылать, и уже тогда он освободит свой локальный адрес. Вот в это время адрес все еще будет занят и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будет возвращать ошибку, хотя сокеты уже все на этом адресе закрыли. Чтобы ядро игнорировало эти </a:t>
            </a:r>
            <a:r>
              <a:rPr lang="ru-RU" b="0" i="0" dirty="0" err="1">
                <a:solidFill>
                  <a:srgbClr val="222222"/>
                </a:solidFill>
                <a:effectLst/>
                <a:latin typeface="Helvetica" panose="020B0604020202020204" pitchFamily="34" charset="0"/>
              </a:rPr>
              <a:t>недопосланные</a:t>
            </a:r>
            <a:r>
              <a:rPr lang="ru-RU" b="0" i="0" dirty="0">
                <a:solidFill>
                  <a:srgbClr val="222222"/>
                </a:solidFill>
                <a:effectLst/>
                <a:latin typeface="Helvetica" panose="020B0604020202020204" pitchFamily="34" charset="0"/>
              </a:rPr>
              <a:t> данные или поторопило их отправку, можно указать опцию SO_REUSEADDR. Еще есть опция SO_REUSEPORT. Она новее, чем SO_REUSEADDR, и более мощная. Она позволяет на один локальный адрес навесить сразу много живых сокетов. Как это так? Не будут ли у них данные перемешиваться? Не будут. Дело в том, что каждый сокет с установленным соединением определяется пятеркой: протокол, </a:t>
            </a:r>
            <a:r>
              <a:rPr lang="ru-RU" b="0" i="0" dirty="0" err="1">
                <a:solidFill>
                  <a:srgbClr val="222222"/>
                </a:solidFill>
                <a:effectLst/>
                <a:latin typeface="Helvetica" panose="020B0604020202020204" pitchFamily="34" charset="0"/>
              </a:rPr>
              <a:t>ip</a:t>
            </a:r>
            <a:r>
              <a:rPr lang="ru-RU" b="0" i="0" dirty="0">
                <a:solidFill>
                  <a:srgbClr val="222222"/>
                </a:solidFill>
                <a:effectLst/>
                <a:latin typeface="Helvetica" panose="020B0604020202020204" pitchFamily="34" charset="0"/>
              </a:rPr>
              <a:t> источника, порт источника, </a:t>
            </a:r>
            <a:r>
              <a:rPr lang="ru-RU" b="0" i="0" dirty="0" err="1">
                <a:solidFill>
                  <a:srgbClr val="222222"/>
                </a:solidFill>
                <a:effectLst/>
                <a:latin typeface="Helvetica" panose="020B0604020202020204" pitchFamily="34" charset="0"/>
              </a:rPr>
              <a:t>ip</a:t>
            </a:r>
            <a:r>
              <a:rPr lang="ru-RU" b="0" i="0" dirty="0">
                <a:solidFill>
                  <a:srgbClr val="222222"/>
                </a:solidFill>
                <a:effectLst/>
                <a:latin typeface="Helvetica" panose="020B0604020202020204" pitchFamily="34" charset="0"/>
              </a:rPr>
              <a:t> получателя, порт получателя. Первые три поля могут совпадать у многих сокетов, если они все с SO_REUSEPORT. Но вот последние два у них будут скорее всего разные. Если не разные, то получим ошибку уже во время попытки сделать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Но с этим ничего не поделаешь - нельзя создать два полностью на 100% идентичных сокета без смешивания их пакетов. Когда будут приходить ответы, будет непонятно, в какой сокет их отдавать пользователю.</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Далее - O_NONBLOCK. Это опция присуща не только сокетам, но и вообще файловым дескрипторам как таковым - пайпам, файлам, оберткам над </a:t>
            </a:r>
            <a:r>
              <a:rPr lang="ru-RU" b="0" i="0" dirty="0" err="1">
                <a:solidFill>
                  <a:srgbClr val="222222"/>
                </a:solidFill>
                <a:effectLst/>
                <a:latin typeface="Helvetica" panose="020B0604020202020204" pitchFamily="34" charset="0"/>
              </a:rPr>
              <a:t>futex</a:t>
            </a:r>
            <a:r>
              <a:rPr lang="ru-RU" b="0" i="0" dirty="0">
                <a:solidFill>
                  <a:srgbClr val="222222"/>
                </a:solidFill>
                <a:effectLst/>
                <a:latin typeface="Helvetica" panose="020B0604020202020204" pitchFamily="34" charset="0"/>
              </a:rPr>
              <a:t> и сокетам в частности. Потому она задается через более общий интерфейс - </a:t>
            </a:r>
            <a:r>
              <a:rPr lang="ru-RU" b="0" i="0" dirty="0" err="1">
                <a:solidFill>
                  <a:srgbClr val="222222"/>
                </a:solidFill>
                <a:effectLst/>
                <a:latin typeface="Helvetica" panose="020B0604020202020204" pitchFamily="34" charset="0"/>
              </a:rPr>
              <a:t>fcntl</a:t>
            </a:r>
            <a:r>
              <a:rPr lang="ru-RU" b="0" i="0" dirty="0">
                <a:solidFill>
                  <a:srgbClr val="222222"/>
                </a:solidFill>
                <a:effectLst/>
                <a:latin typeface="Helvetica" panose="020B0604020202020204" pitchFamily="34" charset="0"/>
              </a:rPr>
              <a:t>. Зачем опция нужна? Не блокировать вызов, если он не может выполнится сейчас. К примеру, блокирующийся сокет при попытке чтения из него заблокирует поток, пока не появятся данные. Если это не желательно, то можно объявить его как неблокирующий, и тогда чтение без данных будет возвращать особую ошибку. То же самое с записью.</a:t>
            </a:r>
            <a:endParaRPr lang="ru-RU" dirty="0"/>
          </a:p>
        </p:txBody>
      </p:sp>
    </p:spTree>
    <p:extLst>
      <p:ext uri="{BB962C8B-B14F-4D97-AF65-F5344CB8AC3E}">
        <p14:creationId xmlns:p14="http://schemas.microsoft.com/office/powerpoint/2010/main" val="40323731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38350248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20492356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33455822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8598981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c9b4df38e8_0_1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gc9b4df38e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7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9743444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5" name="Google Shape;142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423192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224509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Впервые идею компьютерной сети для выполнения произвольного взаимодействия предложил глава исследовательской программы в DARPA Джозеф Карл </a:t>
            </a:r>
            <a:r>
              <a:rPr lang="ru-RU" sz="1200" b="0" i="0" u="none" strike="noStrike" cap="none" dirty="0" err="1">
                <a:solidFill>
                  <a:srgbClr val="000000"/>
                </a:solidFill>
                <a:effectLst/>
                <a:latin typeface="Calibri"/>
                <a:ea typeface="Calibri"/>
                <a:cs typeface="Calibri"/>
                <a:sym typeface="Calibri"/>
              </a:rPr>
              <a:t>Робнетт</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Ликлайдер</a:t>
            </a:r>
            <a:r>
              <a:rPr lang="ru-RU" sz="1200" b="0" i="0" u="none" strike="noStrike" cap="none" dirty="0">
                <a:solidFill>
                  <a:srgbClr val="000000"/>
                </a:solidFill>
                <a:effectLst/>
                <a:latin typeface="Calibri"/>
                <a:ea typeface="Calibri"/>
                <a:cs typeface="Calibri"/>
                <a:sym typeface="Calibri"/>
              </a:rPr>
              <a:t> в своей работе "Галактическая сеть", в 1963 году. DARPA - </a:t>
            </a:r>
            <a:r>
              <a:rPr lang="ru-RU" sz="1200" b="0" i="0" u="none" strike="noStrike" cap="none" dirty="0" err="1">
                <a:solidFill>
                  <a:srgbClr val="000000"/>
                </a:solidFill>
                <a:effectLst/>
                <a:latin typeface="Calibri"/>
                <a:ea typeface="Calibri"/>
                <a:cs typeface="Calibri"/>
                <a:sym typeface="Calibri"/>
              </a:rPr>
              <a:t>Defense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Advanced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Research</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Projects</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Agency</a:t>
            </a:r>
            <a:r>
              <a:rPr lang="ru-RU" sz="1200" b="0" i="0" u="none" strike="noStrike" cap="none" dirty="0">
                <a:solidFill>
                  <a:srgbClr val="000000"/>
                </a:solidFill>
                <a:effectLst/>
                <a:latin typeface="Calibri"/>
                <a:ea typeface="Calibri"/>
                <a:cs typeface="Calibri"/>
                <a:sym typeface="Calibri"/>
              </a:rPr>
              <a:t>. В 1965 году уже собрали стенд из двух разных машин, который демонстрировал передачу данных по телефонной линии. Так началась ARPANET - первая сеть машин, которая со временем росла и улучшалась. Ее скорость на первых порах была всего килобиты в секунду. ARPANET использовалась военными до 1990 года, после чего свернулась. Поскольку разработка велась для военных целей, это наложило некоторый отпечаток на архитектурные решения протоколов интернета и аппаратные ожидания при работе с сетями. По замыслам военных, сети должны были быть неуничтожимы. При выходе из строя каких-либо узлов данные в сети должны находить другие маршруты доставки, а централизация не должна иметь места - вся сеть состоит из множества независимых точек.</a:t>
            </a:r>
          </a:p>
          <a:p>
            <a:endParaRPr lang="ru-RU" dirty="0"/>
          </a:p>
        </p:txBody>
      </p:sp>
    </p:spTree>
    <p:extLst>
      <p:ext uri="{BB962C8B-B14F-4D97-AF65-F5344CB8AC3E}">
        <p14:creationId xmlns:p14="http://schemas.microsoft.com/office/powerpoint/2010/main" val="2501806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Впервые идею компьютерной сети для выполнения произвольного взаимодействия предложил глава исследовательской программы в DARPA Джозеф Карл </a:t>
            </a:r>
            <a:r>
              <a:rPr lang="ru-RU" sz="1200" b="0" i="0" u="none" strike="noStrike" cap="none" dirty="0" err="1">
                <a:solidFill>
                  <a:srgbClr val="000000"/>
                </a:solidFill>
                <a:effectLst/>
                <a:latin typeface="Calibri"/>
                <a:ea typeface="Calibri"/>
                <a:cs typeface="Calibri"/>
                <a:sym typeface="Calibri"/>
              </a:rPr>
              <a:t>Робнетт</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Ликлайдер</a:t>
            </a:r>
            <a:r>
              <a:rPr lang="ru-RU" sz="1200" b="0" i="0" u="none" strike="noStrike" cap="none" dirty="0">
                <a:solidFill>
                  <a:srgbClr val="000000"/>
                </a:solidFill>
                <a:effectLst/>
                <a:latin typeface="Calibri"/>
                <a:ea typeface="Calibri"/>
                <a:cs typeface="Calibri"/>
                <a:sym typeface="Calibri"/>
              </a:rPr>
              <a:t> в своей работе "Галактическая сеть", в 1963 году. DARPA - </a:t>
            </a:r>
            <a:r>
              <a:rPr lang="ru-RU" sz="1200" b="0" i="0" u="none" strike="noStrike" cap="none" dirty="0" err="1">
                <a:solidFill>
                  <a:srgbClr val="000000"/>
                </a:solidFill>
                <a:effectLst/>
                <a:latin typeface="Calibri"/>
                <a:ea typeface="Calibri"/>
                <a:cs typeface="Calibri"/>
                <a:sym typeface="Calibri"/>
              </a:rPr>
              <a:t>Defense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Advanced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Research</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Projects</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Agency</a:t>
            </a:r>
            <a:r>
              <a:rPr lang="ru-RU" sz="1200" b="0" i="0" u="none" strike="noStrike" cap="none" dirty="0">
                <a:solidFill>
                  <a:srgbClr val="000000"/>
                </a:solidFill>
                <a:effectLst/>
                <a:latin typeface="Calibri"/>
                <a:ea typeface="Calibri"/>
                <a:cs typeface="Calibri"/>
                <a:sym typeface="Calibri"/>
              </a:rPr>
              <a:t>. В 1965 году уже собрали стенд из двух разных машин, который демонстрировал передачу данных по телефонной линии. Так началась ARPANET - первая сеть машин, которая со временем росла и улучшалась. Ее скорость на первых порах была всего килобиты в секунду. ARPANET использовалась военными до 1990 года, после чего свернулась. Поскольку разработка велась для военных целей, это наложило некоторый отпечаток на архитектурные решения протоколов интернета и аппаратные ожидания при работе с сетями. По замыслам военных, сети должны были быть неуничтожимы. При выходе из строя каких-либо узлов данные в сети должны находить другие маршруты доставки, а централизация не должна иметь места - вся сеть состоит из множества независимых точек.</a:t>
            </a:r>
          </a:p>
          <a:p>
            <a:endParaRPr lang="ru-RU" dirty="0"/>
          </a:p>
        </p:txBody>
      </p:sp>
    </p:spTree>
    <p:extLst>
      <p:ext uri="{BB962C8B-B14F-4D97-AF65-F5344CB8AC3E}">
        <p14:creationId xmlns:p14="http://schemas.microsoft.com/office/powerpoint/2010/main" val="769773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Впервые идею компьютерной сети для выполнения произвольного взаимодействия предложил глава исследовательской программы в DARPA Джозеф Карл </a:t>
            </a:r>
            <a:r>
              <a:rPr lang="ru-RU" sz="1200" b="0" i="0" u="none" strike="noStrike" cap="none" dirty="0" err="1">
                <a:solidFill>
                  <a:srgbClr val="000000"/>
                </a:solidFill>
                <a:effectLst/>
                <a:latin typeface="Calibri"/>
                <a:ea typeface="Calibri"/>
                <a:cs typeface="Calibri"/>
                <a:sym typeface="Calibri"/>
              </a:rPr>
              <a:t>Робнетт</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Ликлайдер</a:t>
            </a:r>
            <a:r>
              <a:rPr lang="ru-RU" sz="1200" b="0" i="0" u="none" strike="noStrike" cap="none" dirty="0">
                <a:solidFill>
                  <a:srgbClr val="000000"/>
                </a:solidFill>
                <a:effectLst/>
                <a:latin typeface="Calibri"/>
                <a:ea typeface="Calibri"/>
                <a:cs typeface="Calibri"/>
                <a:sym typeface="Calibri"/>
              </a:rPr>
              <a:t> в своей работе "Галактическая сеть", в 1963 году. DARPA - </a:t>
            </a:r>
            <a:r>
              <a:rPr lang="ru-RU" sz="1200" b="0" i="0" u="none" strike="noStrike" cap="none" dirty="0" err="1">
                <a:solidFill>
                  <a:srgbClr val="000000"/>
                </a:solidFill>
                <a:effectLst/>
                <a:latin typeface="Calibri"/>
                <a:ea typeface="Calibri"/>
                <a:cs typeface="Calibri"/>
                <a:sym typeface="Calibri"/>
              </a:rPr>
              <a:t>Defense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Advanced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Research</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Projects</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Agency</a:t>
            </a:r>
            <a:r>
              <a:rPr lang="ru-RU" sz="1200" b="0" i="0" u="none" strike="noStrike" cap="none" dirty="0">
                <a:solidFill>
                  <a:srgbClr val="000000"/>
                </a:solidFill>
                <a:effectLst/>
                <a:latin typeface="Calibri"/>
                <a:ea typeface="Calibri"/>
                <a:cs typeface="Calibri"/>
                <a:sym typeface="Calibri"/>
              </a:rPr>
              <a:t>. В 1965 году уже собрали стенд из двух разных машин, который демонстрировал передачу данных по телефонной линии. Так началась ARPANET - первая сеть машин, которая со временем росла и улучшалась. Ее скорость на первых порах была всего килобиты в секунду. ARPANET использовалась военными до 1990 года, после чего свернулась. Поскольку разработка велась для военных целей, это наложило некоторый отпечаток на архитектурные решения протоколов интернета и аппаратные ожидания при работе с сетями. По замыслам военных, сети должны были быть неуничтожимы. При выходе из строя каких-либо узлов данные в сети должны находить другие маршруты доставки, а централизация не должна иметь места - вся сеть состоит из множества независимых точек.</a:t>
            </a:r>
          </a:p>
          <a:p>
            <a:endParaRPr lang="ru-RU" dirty="0"/>
          </a:p>
        </p:txBody>
      </p:sp>
    </p:spTree>
    <p:extLst>
      <p:ext uri="{BB962C8B-B14F-4D97-AF65-F5344CB8AC3E}">
        <p14:creationId xmlns:p14="http://schemas.microsoft.com/office/powerpoint/2010/main" val="2975679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Чтобы такое стало возможно, надо было придумать способ доставки данных. До компьютерных сетей в телефонных линиях использовалась коммутация по соединениям, каналам. То есть две точки прокладывали друг к другу маршрут через другие точки - коммутаторы, и потом по созданному каналу передавали данные. У такого способа в применении к сетям машин есть недостатки: уничтожение канала приведет к разрыву связи; когда данные не передаются, канал все еще висит и под него может быть зарезервирована пропускная способность на коммутаторах. Это буквально физически прокладывался такой канал.</a:t>
            </a:r>
            <a:endParaRPr lang="ru-RU" dirty="0"/>
          </a:p>
        </p:txBody>
      </p:sp>
    </p:spTree>
    <p:extLst>
      <p:ext uri="{BB962C8B-B14F-4D97-AF65-F5344CB8AC3E}">
        <p14:creationId xmlns:p14="http://schemas.microsoft.com/office/powerpoint/2010/main" val="2493528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Чтобы такое стало возможно, надо было придумать способ доставки данных. До компьютерных сетей в телефонных линиях использовалась коммутация по соединениям, каналам. То есть две точки прокладывали друг к другу маршрут через другие точки - коммутаторы, и потом по созданному каналу передавали данные. У такого способа в применении к сетям машин есть недостатки: уничтожение канала приведет к разрыву связи; когда данные не передаются, канал все еще висит и под него может быть зарезервирована пропускная способность на коммутаторах. Это буквально физически прокладывался такой канал.</a:t>
            </a:r>
            <a:endParaRPr lang="ru-RU" dirty="0"/>
          </a:p>
        </p:txBody>
      </p:sp>
    </p:spTree>
    <p:extLst>
      <p:ext uri="{BB962C8B-B14F-4D97-AF65-F5344CB8AC3E}">
        <p14:creationId xmlns:p14="http://schemas.microsoft.com/office/powerpoint/2010/main" val="2067470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Чтобы такое стало возможно, надо было придумать способ доставки данных. До компьютерных сетей в телефонных линиях использовалась коммутация по соединениям, каналам. То есть две точки прокладывали друг к другу маршрут через другие точки - коммутаторы, и потом по созданному каналу передавали данные. У такого способа в применении к сетям машин есть недостатки: уничтожение канала приведет к разрыву связи; когда данные не передаются, канал все еще висит и под него может быть зарезервирована пропускная способность на коммутаторах. Это буквально физически прокладывался такой канал.</a:t>
            </a:r>
            <a:endParaRPr lang="ru-RU" dirty="0"/>
          </a:p>
        </p:txBody>
      </p:sp>
    </p:spTree>
    <p:extLst>
      <p:ext uri="{BB962C8B-B14F-4D97-AF65-F5344CB8AC3E}">
        <p14:creationId xmlns:p14="http://schemas.microsoft.com/office/powerpoint/2010/main" val="1873718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abc1c5b11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cabc1c5b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Чтобы такое стало возможно, надо было придумать способ доставки данных. До компьютерных сетей в телефонных линиях использовалась коммутация по соединениям, каналам. То есть две точки прокладывали друг к другу маршрут через другие точки - коммутаторы, и потом по созданному каналу передавали данные. У такого способа в применении к сетям машин есть недостатки: уничтожение канала приведет к разрыву связи; когда данные не передаются, канал все еще висит и под него может быть зарезервирована пропускная способность на коммутаторах. Это буквально физически прокладывался такой канал.</a:t>
            </a:r>
            <a:endParaRPr lang="ru-RU" dirty="0"/>
          </a:p>
        </p:txBody>
      </p:sp>
    </p:spTree>
    <p:extLst>
      <p:ext uri="{BB962C8B-B14F-4D97-AF65-F5344CB8AC3E}">
        <p14:creationId xmlns:p14="http://schemas.microsoft.com/office/powerpoint/2010/main" val="201182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Вместо этого стали использовать коммутацию пакетов, а не каналов. Данные разбиваются на пакеты - порции данных, и каждый пакет сам ищет себе путь к конечной точке. Тогда живучесть сети выше. А если пакеты теряются, то это можно определять на конечном адресе и запрашивать переотправку, в общем случае другим маршрутом, или ждать, пока отправитель сам перешлет.</a:t>
            </a:r>
            <a:endParaRPr lang="ru-RU" dirty="0"/>
          </a:p>
        </p:txBody>
      </p:sp>
    </p:spTree>
    <p:extLst>
      <p:ext uri="{BB962C8B-B14F-4D97-AF65-F5344CB8AC3E}">
        <p14:creationId xmlns:p14="http://schemas.microsoft.com/office/powerpoint/2010/main" val="141229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Вместо этого стали использовать коммутацию пакетов, а не каналов. Данные разбиваются на пакеты - порции данных, и каждый пакет сам ищет себе путь к конечной точке. Тогда живучесть сети выше. А если пакеты теряются, то это можно определять на конечном адресе и запрашивать переотправку, в общем случае другим маршрутом, или ждать, пока отправитель сам перешлет.</a:t>
            </a:r>
            <a:endParaRPr lang="ru-RU" dirty="0"/>
          </a:p>
        </p:txBody>
      </p:sp>
    </p:spTree>
    <p:extLst>
      <p:ext uri="{BB962C8B-B14F-4D97-AF65-F5344CB8AC3E}">
        <p14:creationId xmlns:p14="http://schemas.microsoft.com/office/powerpoint/2010/main" val="842988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Вместо этого стали использовать коммутацию пакетов, а не каналов. Данные разбиваются на пакеты - порции данных, и каждый пакет сам ищет себе путь к конечной точке. Тогда живучесть сети выше. А если пакеты теряются, то это можно определять на конечном адресе и запрашивать переотправку, в общем случае другим маршрутом, или ждать, пока отправитель сам перешлет.</a:t>
            </a:r>
            <a:endParaRPr lang="ru-RU" dirty="0"/>
          </a:p>
        </p:txBody>
      </p:sp>
    </p:spTree>
    <p:extLst>
      <p:ext uri="{BB962C8B-B14F-4D97-AF65-F5344CB8AC3E}">
        <p14:creationId xmlns:p14="http://schemas.microsoft.com/office/powerpoint/2010/main" val="1564639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Как устроены пакеты данных, что это такое? Пакет - это данные пользователя с добавлением множества служебных заголовков, каждый из которых добавляется определенным протоколом по мере передачи данных из приложения все глубже в ядро ОС, ближе к драйверам, проводам/радиоволнам. Протоколы решают разные задачи, и реализованы в виде разных подсистем в устройствах, находящихся в сети: роутерах, коммутаторах, телефонах, компьютерах и т.д. Это подсистемы надежности доставки: вот пришел пакет, и надо понять, не получали ли мы его уже раньше, если он </a:t>
            </a:r>
            <a:r>
              <a:rPr lang="ru-RU" b="0" i="0" dirty="0" err="1">
                <a:solidFill>
                  <a:srgbClr val="222222"/>
                </a:solidFill>
                <a:effectLst/>
                <a:latin typeface="Helvetica" panose="020B0604020202020204" pitchFamily="34" charset="0"/>
              </a:rPr>
              <a:t>продублировался</a:t>
            </a:r>
            <a:r>
              <a:rPr lang="ru-RU" b="0" i="0" dirty="0">
                <a:solidFill>
                  <a:srgbClr val="222222"/>
                </a:solidFill>
                <a:effectLst/>
                <a:latin typeface="Helvetica" panose="020B0604020202020204" pitchFamily="34" charset="0"/>
              </a:rPr>
              <a:t>, не пришел ли он раньше своих предшественников, которых мы могли еще не получить. Ведь пакеты идут разными маршрутами, и могут друг друга перегонять. Это подсистемы маршрутизации, которые при получении из сети какого-то пакета до проверки надежности доставки должны убедиться, что пакет вообще наш. И если не наш, то что с ним делать - удалить, послать дальше и кому именно. Это подсистемы физической передачи/приема данных. При передаче по проводу нужно убедиться, что пакет не повредился при физической отправке из-за несовершенства материала провода или внешних воздействий, и если повредился, то попытаться исправить ошибки. При передаче по воздуху нужно синхронизировать доступ к радио-среде, чтобы не было коллизий, и так как передачу будут слышать все, то указать, кому именно она велась. И еще много разных других подсистем и протоколов.</a:t>
            </a:r>
            <a:endParaRPr lang="ru-RU" dirty="0"/>
          </a:p>
        </p:txBody>
      </p:sp>
    </p:spTree>
    <p:extLst>
      <p:ext uri="{BB962C8B-B14F-4D97-AF65-F5344CB8AC3E}">
        <p14:creationId xmlns:p14="http://schemas.microsoft.com/office/powerpoint/2010/main" val="2645869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Как устроены пакеты данных, что это такое? Пакет - это данные пользователя с добавлением множества служебных заголовков, каждый из которых добавляется определенным протоколом по мере передачи данных из приложения все глубже в ядро ОС, ближе к драйверам, проводам/радиоволнам. Протоколы решают разные задачи, и реализованы в виде разных подсистем в устройствах, находящихся в сети: роутерах, коммутаторах, телефонах, компьютерах и т.д. Это подсистемы надежности доставки: вот пришел пакет, и надо понять, не получали ли мы его уже раньше, если он </a:t>
            </a:r>
            <a:r>
              <a:rPr lang="ru-RU" b="0" i="0" dirty="0" err="1">
                <a:solidFill>
                  <a:srgbClr val="222222"/>
                </a:solidFill>
                <a:effectLst/>
                <a:latin typeface="Helvetica" panose="020B0604020202020204" pitchFamily="34" charset="0"/>
              </a:rPr>
              <a:t>продублировался</a:t>
            </a:r>
            <a:r>
              <a:rPr lang="ru-RU" b="0" i="0" dirty="0">
                <a:solidFill>
                  <a:srgbClr val="222222"/>
                </a:solidFill>
                <a:effectLst/>
                <a:latin typeface="Helvetica" panose="020B0604020202020204" pitchFamily="34" charset="0"/>
              </a:rPr>
              <a:t>, не пришел ли он раньше своих предшественников, которых мы могли еще не получить. Ведь пакеты идут разными маршрутами, и могут друг друга перегонять. Это подсистемы маршрутизации, которые при получении из сети какого-то пакета до проверки надежности доставки должны убедиться, что пакет вообще наш. И если не наш, то что с ним делать - удалить, послать дальше и кому именно. Это подсистемы физической передачи/приема данных. При передаче по проводу нужно убедиться, что пакет не повредился при физической отправке из-за несовершенства материала провода или внешних воздействий, и если повредился, то попытаться исправить ошибки. При передаче по воздуху нужно синхронизировать доступ к радио-среде, чтобы не было коллизий, и так как передачу будут слышать все, то указать, кому именно она велась. И еще много разных других подсистем и протоколов.</a:t>
            </a:r>
            <a:endParaRPr lang="ru-RU" dirty="0"/>
          </a:p>
        </p:txBody>
      </p:sp>
    </p:spTree>
    <p:extLst>
      <p:ext uri="{BB962C8B-B14F-4D97-AF65-F5344CB8AC3E}">
        <p14:creationId xmlns:p14="http://schemas.microsoft.com/office/powerpoint/2010/main" val="3075648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Все эти подсистемы устроены как большой конвейер. Когда пользователь изъявляет желание отправить данные - массив байт - то сначала это проходит через одну подсистему, скажем, надежности доставки, где сообщение получит первый заголовок с разными служебными полями. В них может быть порядковый номер сообщения, номер соединения и прочее. Потом подсистема надежности передаст пакет в подсистему маршрутизации, которая вначале добавляет еще один заголовок. Дальше этот новый массив байт идет в следующую, более низкоуровневую систему, скажем, физической передачи, которая добавляет свой заголовок в начало данных. Для нее то, что ей передала вышестоящая система, выглядит тоже как просто байты. Дальше это идет в следующую подсистему и т.д. В конечном счете пакет превращается в матрешку из заголовков. Если данных мало, то суммарный размер заголовков может быть даже больше данных. Помимо добавления заголовков данные могут разбиваться на пакеты поменьше на каждом шаге. К примеру, когда мы посылаем гигабайт данных за один вызов функции отправки, это не значит, что будет создан исполинский пакет размером гигабайт. Когда данные приходят на машину, то заголовки начинают сниматься по одному, пока не дойдет до приложения пользователя, или пока на каком-то шаге не станет понятно, что произошла ошибка или данные просто не наши - надо посылать дальше.</a:t>
            </a:r>
            <a:endParaRPr lang="ru-RU" dirty="0"/>
          </a:p>
        </p:txBody>
      </p:sp>
    </p:spTree>
    <p:extLst>
      <p:ext uri="{BB962C8B-B14F-4D97-AF65-F5344CB8AC3E}">
        <p14:creationId xmlns:p14="http://schemas.microsoft.com/office/powerpoint/2010/main" val="1084220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Все эти подсистемы устроены как большой конвейер. Когда пользователь изъявляет желание отправить данные - массив байт - то сначала это проходит через одну подсистему, скажем, надежности доставки, где сообщение получит первый заголовок с разными служебными полями. В них может быть порядковый номер сообщения, номер соединения и прочее. Потом подсистема надежности передаст пакет в подсистему маршрутизации, которая вначале добавляет еще один заголовок. Дальше этот новый массив байт идет в следующую, более низкоуровневую систему, скажем, физической передачи, которая добавляет свой заголовок в начало данных. Для нее то, что ей передала вышестоящая система, выглядит тоже как просто байты. Дальше это идет в следующую подсистему и т.д. В конечном счете пакет превращается в матрешку из заголовков. Если данных мало, то суммарный размер заголовков может быть даже больше данных. Помимо добавления заголовков данные могут разбиваться на пакеты поменьше на каждом шаге. К примеру, когда мы посылаем гигабайт данных за один вызов функции отправки, это не значит, что будет создан исполинский пакет размером гигабайт. Когда данные приходят на машину, то заголовки начинают сниматься по одному, пока не дойдет до приложения пользователя, или пока на каком-то шаге не станет понятно, что произошла ошибка или данные просто не наши - надо посылать дальше.</a:t>
            </a:r>
            <a:endParaRPr lang="ru-RU" dirty="0"/>
          </a:p>
        </p:txBody>
      </p:sp>
    </p:spTree>
    <p:extLst>
      <p:ext uri="{BB962C8B-B14F-4D97-AF65-F5344CB8AC3E}">
        <p14:creationId xmlns:p14="http://schemas.microsoft.com/office/powerpoint/2010/main" val="100987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Все эти подсистемы устроены как большой конвейер. Когда пользователь изъявляет желание отправить данные - массив байт - то сначала это проходит через одну подсистему, скажем, надежности доставки, где сообщение получит первый заголовок с разными служебными полями. В них может быть порядковый номер сообщения, номер соединения и прочее. Потом подсистема надежности передаст пакет в подсистему маршрутизации, которая вначале добавляет еще один заголовок. Дальше этот новый массив байт идет в следующую, более низкоуровневую систему, скажем, физической передачи, которая добавляет свой заголовок в начало данных. Для нее то, что ей передала вышестоящая система, выглядит тоже как просто байты. Дальше это идет в следующую подсистему и т.д. В конечном счете пакет превращается в матрешку из заголовков. Если данных мало, то суммарный размер заголовков может быть даже больше данных. Помимо добавления заголовков данные могут разбиваться на пакеты поменьше на каждом шаге. К примеру, когда мы посылаем гигабайт данных за один вызов функции отправки, это не значит, что будет создан исполинский пакет размером гигабайт.</a:t>
            </a:r>
          </a:p>
          <a:p>
            <a:pPr fontAlgn="base"/>
            <a:endParaRPr lang="ru-RU" b="0" i="0" dirty="0">
              <a:solidFill>
                <a:srgbClr val="222222"/>
              </a:solidFill>
              <a:effectLst/>
              <a:latin typeface="Helvetica" panose="020B0604020202020204" pitchFamily="34" charset="0"/>
            </a:endParaRPr>
          </a:p>
          <a:p>
            <a:pPr fontAlgn="base"/>
            <a:r>
              <a:rPr lang="ru-RU" b="0" i="0" dirty="0">
                <a:solidFill>
                  <a:srgbClr val="222222"/>
                </a:solidFill>
                <a:effectLst/>
                <a:latin typeface="Helvetica" panose="020B0604020202020204" pitchFamily="34" charset="0"/>
              </a:rPr>
              <a:t>Когда данные приходят на машину, то заголовки начинают сниматься по одному, пока не дойдет до приложения пользователя, или пока на каком-то шаге не станет понятно, что произошла ошибка или данные просто не наши - надо посылать дальше.</a:t>
            </a:r>
            <a:endParaRPr lang="ru-RU" dirty="0"/>
          </a:p>
        </p:txBody>
      </p:sp>
    </p:spTree>
    <p:extLst>
      <p:ext uri="{BB962C8B-B14F-4D97-AF65-F5344CB8AC3E}">
        <p14:creationId xmlns:p14="http://schemas.microsoft.com/office/powerpoint/2010/main" val="288404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Все эти подсистемы устроены как большой конвейер. Когда пользователь изъявляет желание отправить данные - массив байт - то сначала это проходит через одну подсистему, скажем, надежности доставки, где сообщение получит первый заголовок с разными служебными полями. В них может быть порядковый номер сообщения, номер соединения и прочее. Потом подсистема надежности передаст пакет в подсистему маршрутизации, которая вначале добавляет еще один заголовок. Дальше этот новый массив байт идет в следующую, более низкоуровневую систему, скажем, физической передачи, которая добавляет свой заголовок в начало данных. Для нее то, что ей передала вышестоящая система, выглядит тоже как просто байты. Дальше это идет в следующую подсистему и т.д. В конечном счете пакет превращается в матрешку из заголовков. Если данных мало, то суммарный размер заголовков может быть даже больше данных. Помимо добавления заголовков данные могут разбиваться на пакеты поменьше на каждом шаге. К примеру, когда мы посылаем гигабайт данных за один вызов функции отправки, это не значит, что будет создан исполинский пакет размером гигабайт.</a:t>
            </a:r>
          </a:p>
          <a:p>
            <a:pPr fontAlgn="base"/>
            <a:endParaRPr lang="ru-RU" b="0" i="0" dirty="0">
              <a:solidFill>
                <a:srgbClr val="222222"/>
              </a:solidFill>
              <a:effectLst/>
              <a:latin typeface="Helvetica" panose="020B0604020202020204" pitchFamily="34" charset="0"/>
            </a:endParaRPr>
          </a:p>
          <a:p>
            <a:pPr fontAlgn="base"/>
            <a:r>
              <a:rPr lang="ru-RU" b="0" i="0" dirty="0">
                <a:solidFill>
                  <a:srgbClr val="222222"/>
                </a:solidFill>
                <a:effectLst/>
                <a:latin typeface="Helvetica" panose="020B0604020202020204" pitchFamily="34" charset="0"/>
              </a:rPr>
              <a:t>Когда данные приходят на машину, то заголовки начинают сниматься по одному, пока не дойдет до приложения пользователя, или пока на каком-то шаге не станет понятно, что произошла ошибка или данные просто не наши - надо посылать дальше.</a:t>
            </a:r>
            <a:endParaRPr lang="ru-RU" dirty="0"/>
          </a:p>
        </p:txBody>
      </p:sp>
    </p:spTree>
    <p:extLst>
      <p:ext uri="{BB962C8B-B14F-4D97-AF65-F5344CB8AC3E}">
        <p14:creationId xmlns:p14="http://schemas.microsoft.com/office/powerpoint/2010/main" val="369493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cabc1c5b11_0_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cabc1c5b1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Все эти подсистемы устроены как большой конвейер. Когда пользователь изъявляет желание отправить данные - массив байт - то сначала это проходит через одну подсистему, скажем, надежности доставки, где сообщение получит первый заголовок с разными служебными полями. В них может быть порядковый номер сообщения, номер соединения и прочее. Потом подсистема надежности передаст пакет в подсистему маршрутизации, которая вначале добавляет еще один заголовок. Дальше этот новый массив байт идет в следующую, более низкоуровневую систему, скажем, физической передачи, которая добавляет свой заголовок в начало данных. Для нее то, что ей передала вышестоящая система, выглядит тоже как просто байты. Дальше это идет в следующую подсистему и т.д. В конечном счете пакет превращается в матрешку из заголовков. Если данных мало, то суммарный размер заголовков может быть даже больше данных. Помимо добавления заголовков данные могут разбиваться на пакеты поменьше на каждом шаге. К примеру, когда мы посылаем гигабайт данных за один вызов функции отправки, это не значит, что будет создан исполинский пакет размером гигабайт.</a:t>
            </a:r>
          </a:p>
          <a:p>
            <a:pPr fontAlgn="base"/>
            <a:endParaRPr lang="ru-RU" b="0" i="0" dirty="0">
              <a:solidFill>
                <a:srgbClr val="222222"/>
              </a:solidFill>
              <a:effectLst/>
              <a:latin typeface="Helvetica" panose="020B0604020202020204" pitchFamily="34" charset="0"/>
            </a:endParaRPr>
          </a:p>
          <a:p>
            <a:pPr fontAlgn="base"/>
            <a:r>
              <a:rPr lang="ru-RU" b="0" i="0" dirty="0">
                <a:solidFill>
                  <a:srgbClr val="222222"/>
                </a:solidFill>
                <a:effectLst/>
                <a:latin typeface="Helvetica" panose="020B0604020202020204" pitchFamily="34" charset="0"/>
              </a:rPr>
              <a:t>Когда данные приходят на машину, то заголовки начинают сниматься по одному, пока не дойдет до приложения пользователя, или пока на каком-то шаге не станет понятно, что произошла ошибка или данные просто не наши - надо посылать дальше.</a:t>
            </a:r>
            <a:endParaRPr lang="ru-RU" dirty="0"/>
          </a:p>
        </p:txBody>
      </p:sp>
    </p:spTree>
    <p:extLst>
      <p:ext uri="{BB962C8B-B14F-4D97-AF65-F5344CB8AC3E}">
        <p14:creationId xmlns:p14="http://schemas.microsoft.com/office/powerpoint/2010/main" val="278316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b="0" i="0" dirty="0">
                <a:solidFill>
                  <a:srgbClr val="222222"/>
                </a:solidFill>
                <a:effectLst/>
                <a:latin typeface="Helvetica" panose="020B0604020202020204" pitchFamily="34" charset="0"/>
              </a:rPr>
              <a:t>Все эти подсистемы устроены как большой конвейер. Когда пользователь изъявляет желание отправить данные - массив байт - то сначала это проходит через одну подсистему, скажем, надежности доставки, где сообщение получит первый заголовок с разными служебными полями. В них может быть порядковый номер сообщения, номер соединения и прочее. Потом подсистема надежности передаст пакет в подсистему маршрутизации, которая вначале добавляет еще один заголовок. Дальше этот новый массив байт идет в следующую, более низкоуровневую систему, скажем, физической передачи, которая добавляет свой заголовок в начало данных. Для нее то, что ей передала вышестоящая система, выглядит тоже как просто байты. Дальше это идет в следующую подсистему и т.д. В конечном счете пакет превращается в матрешку из заголовков. Если данных мало, то суммарный размер заголовков может быть даже больше данных. Помимо добавления заголовков данные могут разбиваться на пакеты поменьше на каждом шаге. К примеру, когда мы посылаем гигабайт данных за один вызов функции отправки, это не значит, что будет создан исполинский пакет размером гигабайт.</a:t>
            </a:r>
          </a:p>
          <a:p>
            <a:pPr fontAlgn="base"/>
            <a:endParaRPr lang="ru-RU" b="0" i="0" dirty="0">
              <a:solidFill>
                <a:srgbClr val="222222"/>
              </a:solidFill>
              <a:effectLst/>
              <a:latin typeface="Helvetica" panose="020B0604020202020204" pitchFamily="34" charset="0"/>
            </a:endParaRPr>
          </a:p>
          <a:p>
            <a:pPr fontAlgn="base"/>
            <a:r>
              <a:rPr lang="ru-RU" b="0" i="0" dirty="0">
                <a:solidFill>
                  <a:srgbClr val="222222"/>
                </a:solidFill>
                <a:effectLst/>
                <a:latin typeface="Helvetica" panose="020B0604020202020204" pitchFamily="34" charset="0"/>
              </a:rPr>
              <a:t>Когда данные приходят на машину, то заголовки начинают сниматься по одному, пока не дойдет до приложения пользователя, или пока на каком-то шаге не станет понятно, что произошла ошибка или данные просто не наши - надо посылать дальше.</a:t>
            </a:r>
            <a:endParaRPr lang="ru-RU" dirty="0"/>
          </a:p>
        </p:txBody>
      </p:sp>
    </p:spTree>
    <p:extLst>
      <p:ext uri="{BB962C8B-B14F-4D97-AF65-F5344CB8AC3E}">
        <p14:creationId xmlns:p14="http://schemas.microsoft.com/office/powerpoint/2010/main" val="3645739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Такой матрешечный способ получил формализацию в виде двух сетевых моделей: OSI и TCP/IP. Каждая из моделей состоит из множества уровней, образующих конвейер, и протоколы вместе с разными сетевыми устройствами на этих уровнях живут. Каждый уровень предоставляет интерфейс вышестоящему уровню, которым тот пользуется для передачи своей версии данных. Посмотрим обе модели.</a:t>
            </a:r>
          </a:p>
          <a:p>
            <a:endParaRPr lang="ru-RU" b="0" i="0" dirty="0">
              <a:solidFill>
                <a:srgbClr val="222222"/>
              </a:solidFill>
              <a:effectLst/>
              <a:latin typeface="Helvetica" panose="020B0604020202020204" pitchFamily="34" charset="0"/>
            </a:endParaRPr>
          </a:p>
          <a:p>
            <a:r>
              <a:rPr lang="ru-RU" b="0" i="0" dirty="0">
                <a:solidFill>
                  <a:srgbClr val="222222"/>
                </a:solidFill>
                <a:effectLst/>
                <a:latin typeface="Helvetica" panose="020B0604020202020204" pitchFamily="34" charset="0"/>
              </a:rPr>
              <a:t>OSI - семиуровневая модель. В силу слишком большого числа уровней модель оказалось сложно реализовать, она слишком избыточна. Поэтому она осталась теоретической. Но в силу большей гранулярности она нагляднее, чем модель TCP/IP. В ней выделяются следующие уровни, в порядке отдаления от физической среды передачи: физический, канальный, сетевой, транспортный, сеансовый, уровень представления, уровень приложений (или прикладной). В модели OSI не каждый уровень добавляет какие-то заголовки. Некоторые выполняют лишь преобразования данных, контрольные действия в программах пользователя. Поскольку передача начинается по инициативе приложения, некой программы </a:t>
            </a:r>
            <a:r>
              <a:rPr lang="ru-RU" b="0" i="0" dirty="0" err="1">
                <a:solidFill>
                  <a:srgbClr val="222222"/>
                </a:solidFill>
                <a:effectLst/>
                <a:latin typeface="Helvetica" panose="020B0604020202020204" pitchFamily="34" charset="0"/>
              </a:rPr>
              <a:t>написаной</a:t>
            </a:r>
            <a:r>
              <a:rPr lang="ru-RU" b="0" i="0" dirty="0">
                <a:solidFill>
                  <a:srgbClr val="222222"/>
                </a:solidFill>
                <a:effectLst/>
                <a:latin typeface="Helvetica" panose="020B0604020202020204" pitchFamily="34" charset="0"/>
              </a:rPr>
              <a:t> пользователем, с его взаимодействия с программой, то и начнем с уровня приложений.</a:t>
            </a:r>
            <a:endParaRPr lang="ru-RU" dirty="0"/>
          </a:p>
        </p:txBody>
      </p:sp>
    </p:spTree>
    <p:extLst>
      <p:ext uri="{BB962C8B-B14F-4D97-AF65-F5344CB8AC3E}">
        <p14:creationId xmlns:p14="http://schemas.microsoft.com/office/powerpoint/2010/main" val="190395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В модели OSI задача </a:t>
            </a:r>
            <a:r>
              <a:rPr lang="ru-RU" b="0" i="0" dirty="0" err="1">
                <a:solidFill>
                  <a:srgbClr val="222222"/>
                </a:solidFill>
                <a:effectLst/>
                <a:latin typeface="Helvetica" panose="020B0604020202020204" pitchFamily="34" charset="0"/>
              </a:rPr>
              <a:t>приложенческого</a:t>
            </a:r>
            <a:r>
              <a:rPr lang="ru-RU" b="0" i="0" dirty="0">
                <a:solidFill>
                  <a:srgbClr val="222222"/>
                </a:solidFill>
                <a:effectLst/>
                <a:latin typeface="Helvetica" panose="020B0604020202020204" pitchFamily="34" charset="0"/>
              </a:rPr>
              <a:t> уровня - создавать и получать исходные созданные пользователем или программой данные. Это текст, изображения, веб-страницы, документы в случае пользовательских данных. Или какие-то запросы со множеством параметров от разных программ. На этом уровне данные создаются либо как просто неструктурированный набор байт вроде текста, либо как произвольный пользовательский протокол вроде FTP - </a:t>
            </a:r>
            <a:r>
              <a:rPr lang="ru-RU" b="0" i="0" dirty="0" err="1">
                <a:solidFill>
                  <a:srgbClr val="222222"/>
                </a:solidFill>
                <a:effectLst/>
                <a:latin typeface="Helvetica" panose="020B0604020202020204" pitchFamily="34" charset="0"/>
              </a:rPr>
              <a:t>File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Transfter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Protocol</a:t>
            </a:r>
            <a:r>
              <a:rPr lang="ru-RU" b="0" i="0" dirty="0">
                <a:solidFill>
                  <a:srgbClr val="222222"/>
                </a:solidFill>
                <a:effectLst/>
                <a:latin typeface="Helvetica" panose="020B0604020202020204" pitchFamily="34" charset="0"/>
              </a:rPr>
              <a:t>, SMTP - </a:t>
            </a:r>
            <a:r>
              <a:rPr lang="ru-RU" b="0" i="0" dirty="0" err="1">
                <a:solidFill>
                  <a:srgbClr val="222222"/>
                </a:solidFill>
                <a:effectLst/>
                <a:latin typeface="Helvetica" panose="020B0604020202020204" pitchFamily="34" charset="0"/>
              </a:rPr>
              <a:t>Simple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Mail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Transfer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Protocol</a:t>
            </a:r>
            <a:r>
              <a:rPr lang="ru-RU" b="0" i="0" dirty="0">
                <a:solidFill>
                  <a:srgbClr val="222222"/>
                </a:solidFill>
                <a:effectLst/>
                <a:latin typeface="Helvetica" panose="020B0604020202020204" pitchFamily="34" charset="0"/>
              </a:rPr>
              <a:t>, DNS - </a:t>
            </a:r>
            <a:r>
              <a:rPr lang="ru-RU" b="0" i="0" dirty="0" err="1">
                <a:solidFill>
                  <a:srgbClr val="222222"/>
                </a:solidFill>
                <a:effectLst/>
                <a:latin typeface="Helvetica" panose="020B0604020202020204" pitchFamily="34" charset="0"/>
              </a:rPr>
              <a:t>Domain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Name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System</a:t>
            </a:r>
            <a:r>
              <a:rPr lang="ru-RU" b="0" i="0" dirty="0">
                <a:solidFill>
                  <a:srgbClr val="222222"/>
                </a:solidFill>
                <a:effectLst/>
                <a:latin typeface="Helvetica" panose="020B0604020202020204" pitchFamily="34" charset="0"/>
              </a:rPr>
              <a:t>, HTTP - </a:t>
            </a:r>
            <a:r>
              <a:rPr lang="ru-RU" b="0" i="0" dirty="0" err="1">
                <a:solidFill>
                  <a:srgbClr val="222222"/>
                </a:solidFill>
                <a:effectLst/>
                <a:latin typeface="Helvetica" panose="020B0604020202020204" pitchFamily="34" charset="0"/>
              </a:rPr>
              <a:t>Hyper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Text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Transfer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Protocol</a:t>
            </a:r>
            <a:r>
              <a:rPr lang="ru-RU" b="0" i="0" dirty="0">
                <a:solidFill>
                  <a:srgbClr val="222222"/>
                </a:solidFill>
                <a:effectLst/>
                <a:latin typeface="Helvetica" panose="020B0604020202020204" pitchFamily="34" charset="0"/>
              </a:rPr>
              <a:t>, или любой другой, изобретенный приложением. Базы данных, например, обычно имеют свои протоколы, в которых описываются текст запроса, параметры, флаги, идентификаторы. Код программ на этом уровне обычно в курсе о назначении этих данных, об их функции. Например, тут известно, что данные, это файл стилей CSS, что в нем такие-то классы отвечают за анимации, такие-то за цвета и шрифты, или что вот эти данные - это таблица с описанием расходов за прошедший месяц.</a:t>
            </a:r>
            <a:endParaRPr lang="ru-RU" dirty="0"/>
          </a:p>
        </p:txBody>
      </p:sp>
    </p:spTree>
    <p:extLst>
      <p:ext uri="{BB962C8B-B14F-4D97-AF65-F5344CB8AC3E}">
        <p14:creationId xmlns:p14="http://schemas.microsoft.com/office/powerpoint/2010/main" val="1513852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957109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166330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Следующий уровень - представление. Этот уровень выполняет шифрование и дешифрование данных, возможно смену текстовой кодировки, определяет порядок байт в числах - от старших к младшим или наоборот, может заворачивать и разворачивать данные в разные форматы вроде JSON, XML, YAML, HTML. Или протоколы упаковки данных вроде </a:t>
            </a:r>
            <a:r>
              <a:rPr lang="ru-RU" b="0" i="0" dirty="0" err="1">
                <a:solidFill>
                  <a:srgbClr val="222222"/>
                </a:solidFill>
                <a:effectLst/>
                <a:latin typeface="Helvetica" panose="020B0604020202020204" pitchFamily="34" charset="0"/>
              </a:rPr>
              <a:t>Message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Pack</a:t>
            </a:r>
            <a:r>
              <a:rPr lang="ru-RU" b="0" i="0" dirty="0">
                <a:solidFill>
                  <a:srgbClr val="222222"/>
                </a:solidFill>
                <a:effectLst/>
                <a:latin typeface="Helvetica" panose="020B0604020202020204" pitchFamily="34" charset="0"/>
              </a:rPr>
              <a:t>, который используется в тарантуле. Этот уровень уже не в курсе о том, для чего данные предназначены. Возьмем пример из предыдущего уровня про таблицу расходов. На этом уровне уже не важно содержимое таблицы, не важны данные, а важно их представление - это таблица на HTML, или это поля в XML, или пары ключ-значение в JSON. Для этого уровня содержимое этих вещей - это просто байты, предназначение которых не важно. Главное, как их оформить.</a:t>
            </a:r>
            <a:endParaRPr lang="ru-RU" dirty="0"/>
          </a:p>
        </p:txBody>
      </p:sp>
    </p:spTree>
    <p:extLst>
      <p:ext uri="{BB962C8B-B14F-4D97-AF65-F5344CB8AC3E}">
        <p14:creationId xmlns:p14="http://schemas.microsoft.com/office/powerpoint/2010/main" val="356617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Следующий уровень - представление. Этот уровень выполняет шифрование и дешифрование данных, возможно смену текстовой кодировки, определяет порядок байт в числах - от старших к младшим или наоборот, может заворачивать и разворачивать данные в разные форматы вроде JSON, XML, YAML, HTML. Или протоколы упаковки данных вроде </a:t>
            </a:r>
            <a:r>
              <a:rPr lang="ru-RU" b="0" i="0" dirty="0" err="1">
                <a:solidFill>
                  <a:srgbClr val="222222"/>
                </a:solidFill>
                <a:effectLst/>
                <a:latin typeface="Helvetica" panose="020B0604020202020204" pitchFamily="34" charset="0"/>
              </a:rPr>
              <a:t>Message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Pack</a:t>
            </a:r>
            <a:r>
              <a:rPr lang="ru-RU" b="0" i="0" dirty="0">
                <a:solidFill>
                  <a:srgbClr val="222222"/>
                </a:solidFill>
                <a:effectLst/>
                <a:latin typeface="Helvetica" panose="020B0604020202020204" pitchFamily="34" charset="0"/>
              </a:rPr>
              <a:t>, который используется в тарантуле. Этот уровень уже не в курсе о том, для чего данные предназначены. Возьмем пример из предыдущего уровня про таблицу расходов. На этом уровне уже не важно содержимое таблицы, не важны данные, а важно их представление - это таблица на HTML, или это поля в XML, или пары ключ-значение в JSON. Для этого уровня содержимое этих вещей - это просто байты, предназначение которых не важно. Главное, как их оформить.</a:t>
            </a:r>
            <a:endParaRPr lang="ru-RU" dirty="0"/>
          </a:p>
        </p:txBody>
      </p:sp>
    </p:spTree>
    <p:extLst>
      <p:ext uri="{BB962C8B-B14F-4D97-AF65-F5344CB8AC3E}">
        <p14:creationId xmlns:p14="http://schemas.microsoft.com/office/powerpoint/2010/main" val="1453163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Следующий уровень - представление. Этот уровень выполняет шифрование и дешифрование данных, возможно смену текстовой кодировки, определяет порядок байт в числах - от старших к младшим или наоборот, может заворачивать и разворачивать данные в разные форматы вроде JSON, XML, YAML, HTML. Или протоколы упаковки данных вроде </a:t>
            </a:r>
            <a:r>
              <a:rPr lang="ru-RU" b="0" i="0" dirty="0" err="1">
                <a:solidFill>
                  <a:srgbClr val="222222"/>
                </a:solidFill>
                <a:effectLst/>
                <a:latin typeface="Helvetica" panose="020B0604020202020204" pitchFamily="34" charset="0"/>
              </a:rPr>
              <a:t>Message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Pack</a:t>
            </a:r>
            <a:r>
              <a:rPr lang="ru-RU" b="0" i="0" dirty="0">
                <a:solidFill>
                  <a:srgbClr val="222222"/>
                </a:solidFill>
                <a:effectLst/>
                <a:latin typeface="Helvetica" panose="020B0604020202020204" pitchFamily="34" charset="0"/>
              </a:rPr>
              <a:t>, который используется в тарантуле. Этот уровень уже не в курсе о том, для чего данные предназначены. Возьмем пример из предыдущего уровня про таблицу расходов. На этом уровне уже не важно содержимое таблицы, не важны данные, а важно их представление - это таблица на HTML, или это поля в XML, или пары ключ-значение в JSON. Для этого уровня содержимое этих вещей - это просто байты, предназначение которых не важно. Главное, как их оформить.</a:t>
            </a:r>
            <a:endParaRPr lang="ru-RU" dirty="0"/>
          </a:p>
        </p:txBody>
      </p:sp>
    </p:spTree>
    <p:extLst>
      <p:ext uri="{BB962C8B-B14F-4D97-AF65-F5344CB8AC3E}">
        <p14:creationId xmlns:p14="http://schemas.microsoft.com/office/powerpoint/2010/main" val="3802945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Уровень сессий ответственен за управление соединениями, логины/пароли, за выбор </a:t>
            </a:r>
            <a:r>
              <a:rPr lang="ru-RU" b="0" i="0" dirty="0" err="1">
                <a:solidFill>
                  <a:srgbClr val="222222"/>
                </a:solidFill>
                <a:effectLst/>
                <a:latin typeface="Helvetica" panose="020B0604020202020204" pitchFamily="34" charset="0"/>
              </a:rPr>
              <a:t>connection-less</a:t>
            </a:r>
            <a:r>
              <a:rPr lang="ru-RU" b="0" i="0" dirty="0">
                <a:solidFill>
                  <a:srgbClr val="222222"/>
                </a:solidFill>
                <a:effectLst/>
                <a:latin typeface="Helvetica" panose="020B0604020202020204" pitchFamily="34" charset="0"/>
              </a:rPr>
              <a:t> или </a:t>
            </a:r>
            <a:r>
              <a:rPr lang="ru-RU" b="0" i="0" dirty="0" err="1">
                <a:solidFill>
                  <a:srgbClr val="222222"/>
                </a:solidFill>
                <a:effectLst/>
                <a:latin typeface="Helvetica" panose="020B0604020202020204" pitchFamily="34" charset="0"/>
              </a:rPr>
              <a:t>connection-oriented</a:t>
            </a:r>
            <a:r>
              <a:rPr lang="ru-RU" b="0" i="0" dirty="0">
                <a:solidFill>
                  <a:srgbClr val="222222"/>
                </a:solidFill>
                <a:effectLst/>
                <a:latin typeface="Helvetica" panose="020B0604020202020204" pitchFamily="34" charset="0"/>
              </a:rPr>
              <a:t> обмена (за выбор, не за реализацию). Тут решаются таймауты отправки/получения, которые готово терпеть приложение. Уровень представления поставляет на этот уровень уже свою форматированную пачку данных, и здесь решается, как их отправлять, под каким пользователем, надо ли делать рассылку всем подряд. Сложно выделить, какие протоколы работают на этом уровне, не залезая на другие. Больше всего сюда подходят разные протоколы аутентификации вроде PAP - </a:t>
            </a:r>
            <a:r>
              <a:rPr lang="ru-RU" b="0" i="0" dirty="0" err="1">
                <a:solidFill>
                  <a:srgbClr val="222222"/>
                </a:solidFill>
                <a:effectLst/>
                <a:latin typeface="Helvetica" panose="020B0604020202020204" pitchFamily="34" charset="0"/>
              </a:rPr>
              <a:t>Password</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Authentication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Protocol</a:t>
            </a:r>
            <a:r>
              <a:rPr lang="ru-RU" b="0" i="0" dirty="0">
                <a:solidFill>
                  <a:srgbClr val="222222"/>
                </a:solidFill>
                <a:effectLst/>
                <a:latin typeface="Helvetica" panose="020B0604020202020204" pitchFamily="34" charset="0"/>
              </a:rPr>
              <a:t>, CHAP - </a:t>
            </a:r>
            <a:r>
              <a:rPr lang="ru-RU" b="0" i="0" dirty="0" err="1">
                <a:solidFill>
                  <a:srgbClr val="222222"/>
                </a:solidFill>
                <a:effectLst/>
                <a:latin typeface="Helvetica" panose="020B0604020202020204" pitchFamily="34" charset="0"/>
              </a:rPr>
              <a:t>Challenge-Handshake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Authentication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Protocol</a:t>
            </a:r>
            <a:r>
              <a:rPr lang="ru-RU" b="0" i="0" dirty="0">
                <a:solidFill>
                  <a:srgbClr val="222222"/>
                </a:solidFill>
                <a:effectLst/>
                <a:latin typeface="Helvetica" panose="020B0604020202020204" pitchFamily="34" charset="0"/>
              </a:rPr>
              <a:t>. Этот уровень больше про разные выборы настроек, политики общения программ, обработки ошибок, чем про конкретные данные.</a:t>
            </a:r>
          </a:p>
          <a:p>
            <a:endParaRPr lang="ru-RU" dirty="0"/>
          </a:p>
        </p:txBody>
      </p:sp>
    </p:spTree>
    <p:extLst>
      <p:ext uri="{BB962C8B-B14F-4D97-AF65-F5344CB8AC3E}">
        <p14:creationId xmlns:p14="http://schemas.microsoft.com/office/powerpoint/2010/main" val="3653455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cabc1c5b11_0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77800" marR="177800" lvl="0" indent="0" algn="l" rtl="0">
              <a:lnSpc>
                <a:spcPct val="140000"/>
              </a:lnSpc>
              <a:spcBef>
                <a:spcPts val="0"/>
              </a:spcBef>
              <a:spcAft>
                <a:spcPts val="0"/>
              </a:spcAft>
              <a:buNone/>
            </a:pPr>
            <a:endParaRPr dirty="0"/>
          </a:p>
        </p:txBody>
      </p:sp>
      <p:sp>
        <p:nvSpPr>
          <p:cNvPr id="449" name="Google Shape;449;gcabc1c5b1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Эти три уровня подвластны пользователю, задаются и реализуются им, работают в пространстве пользователя. Следующие уровни работают в ядре ОС и реализуются ей же, или сделаны в виде очень низкоуровневых библиотек.</a:t>
            </a:r>
            <a:endParaRPr lang="ru-RU" dirty="0"/>
          </a:p>
        </p:txBody>
      </p:sp>
    </p:spTree>
    <p:extLst>
      <p:ext uri="{BB962C8B-B14F-4D97-AF65-F5344CB8AC3E}">
        <p14:creationId xmlns:p14="http://schemas.microsoft.com/office/powerpoint/2010/main" val="414446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Эти три уровня подвластны пользователю, задаются и реализуются им, работают в пространстве пользователя. Следующие уровни работают в ядре ОС и реализуются ей же, или сделаны в виде очень низкоуровневых библиотек.</a:t>
            </a:r>
            <a:endParaRPr lang="ru-RU" dirty="0"/>
          </a:p>
        </p:txBody>
      </p:sp>
    </p:spTree>
    <p:extLst>
      <p:ext uri="{BB962C8B-B14F-4D97-AF65-F5344CB8AC3E}">
        <p14:creationId xmlns:p14="http://schemas.microsoft.com/office/powerpoint/2010/main" val="1673830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Транспортный уровень. Протоколы этого уровня предлагают разные варианты доставки сообщений. Надежный с коррекцией порядка и удалением дубликатов, как TCP - </a:t>
            </a:r>
            <a:r>
              <a:rPr lang="ru-RU" b="0" i="0" dirty="0" err="1">
                <a:solidFill>
                  <a:srgbClr val="222222"/>
                </a:solidFill>
                <a:effectLst/>
                <a:latin typeface="Helvetica" panose="020B0604020202020204" pitchFamily="34" charset="0"/>
              </a:rPr>
              <a:t>Transmission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Control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Protocol</a:t>
            </a:r>
            <a:r>
              <a:rPr lang="ru-RU" b="0" i="0" dirty="0">
                <a:solidFill>
                  <a:srgbClr val="222222"/>
                </a:solidFill>
                <a:effectLst/>
                <a:latin typeface="Helvetica" panose="020B0604020202020204" pitchFamily="34" charset="0"/>
              </a:rPr>
              <a:t>, или надежный только в том плане, что пакеты не будут испорчены, если дойдут, но дойти могут никогда, или очень нескоро, или </a:t>
            </a:r>
            <a:r>
              <a:rPr lang="ru-RU" b="0" i="0" dirty="0" err="1">
                <a:solidFill>
                  <a:srgbClr val="222222"/>
                </a:solidFill>
                <a:effectLst/>
                <a:latin typeface="Helvetica" panose="020B0604020202020204" pitchFamily="34" charset="0"/>
              </a:rPr>
              <a:t>продублироваться</a:t>
            </a:r>
            <a:r>
              <a:rPr lang="ru-RU" b="0" i="0" dirty="0">
                <a:solidFill>
                  <a:srgbClr val="222222"/>
                </a:solidFill>
                <a:effectLst/>
                <a:latin typeface="Helvetica" panose="020B0604020202020204" pitchFamily="34" charset="0"/>
              </a:rPr>
              <a:t>, дойдя 2 и больше раз, как делает UDP - </a:t>
            </a:r>
            <a:r>
              <a:rPr lang="ru-RU" b="0" i="0" dirty="0" err="1">
                <a:solidFill>
                  <a:srgbClr val="222222"/>
                </a:solidFill>
                <a:effectLst/>
                <a:latin typeface="Helvetica" panose="020B0604020202020204" pitchFamily="34" charset="0"/>
              </a:rPr>
              <a:t>User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Datagram</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Protocol</a:t>
            </a:r>
            <a:r>
              <a:rPr lang="ru-RU" b="0" i="0" dirty="0">
                <a:solidFill>
                  <a:srgbClr val="222222"/>
                </a:solidFill>
                <a:effectLst/>
                <a:latin typeface="Helvetica" panose="020B0604020202020204" pitchFamily="34" charset="0"/>
              </a:rPr>
              <a:t>. Тут решается способ представления пакетов для вышестоящих уровней: сделать иллюзию сплошного потока байт, как в TCP, или пусть все останется пакетами, порциями, как в UDP, SCTP - </a:t>
            </a:r>
            <a:r>
              <a:rPr lang="ru-RU" b="0" i="0" dirty="0" err="1">
                <a:solidFill>
                  <a:srgbClr val="222222"/>
                </a:solidFill>
                <a:effectLst/>
                <a:latin typeface="Helvetica" panose="020B0604020202020204" pitchFamily="34" charset="0"/>
              </a:rPr>
              <a:t>Stream</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Control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Transmission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Protocol</a:t>
            </a:r>
            <a:r>
              <a:rPr lang="ru-RU" b="0" i="0" dirty="0">
                <a:solidFill>
                  <a:srgbClr val="222222"/>
                </a:solidFill>
                <a:effectLst/>
                <a:latin typeface="Helvetica" panose="020B0604020202020204" pitchFamily="34" charset="0"/>
              </a:rPr>
              <a:t>. Здесь, кроме запаковки/распаковки дополнительных заголовков, реализуется логика разных степеней надежности: очереди отправки, </a:t>
            </a:r>
            <a:r>
              <a:rPr lang="ru-RU" b="0" i="0" dirty="0" err="1">
                <a:solidFill>
                  <a:srgbClr val="222222"/>
                </a:solidFill>
                <a:effectLst/>
                <a:latin typeface="Helvetica" panose="020B0604020202020204" pitchFamily="34" charset="0"/>
              </a:rPr>
              <a:t>батчинг</a:t>
            </a:r>
            <a:r>
              <a:rPr lang="ru-RU" b="0" i="0" dirty="0">
                <a:solidFill>
                  <a:srgbClr val="222222"/>
                </a:solidFill>
                <a:effectLst/>
                <a:latin typeface="Helvetica" panose="020B0604020202020204" pitchFamily="34" charset="0"/>
              </a:rPr>
              <a:t> маленьких пакетов и разбивка больших, как переотправлять пакеты, и когда считать пакет потерянным. Здесь реализуется понятие соединения, когда разные пакеты принадлежат разным соединениям, и в каждом обрабатываются по своему. Тут важно осознать, что соединение - это логическое понятие, виртуальное. Физически прямого соединения между произвольными двумя машинами может не быть, и здесь реализуется виртуальное соединение, поверх следующего уровня, который мы рассмотрим, и который уже ни про какие соединения не в курсе. На этой стадии пользователь еще волен выбирать, какую именно надежность он хочет, но реализовывать уже ничего не требуется.</a:t>
            </a:r>
          </a:p>
          <a:p>
            <a:endParaRPr lang="ru-RU" dirty="0"/>
          </a:p>
        </p:txBody>
      </p:sp>
    </p:spTree>
    <p:extLst>
      <p:ext uri="{BB962C8B-B14F-4D97-AF65-F5344CB8AC3E}">
        <p14:creationId xmlns:p14="http://schemas.microsoft.com/office/powerpoint/2010/main" val="3045264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Все описанные выше протоколы работают не задумываясь о том, как данные из точки А доходят в точку Б - прямая между ними связь, или посредническая через много-много узлов разных сетей. Но кто-то эту грязную работу делает - следующий уровень. Сетевой уровень. Здесь решаются задачи маршрутизации, продвижения пакетов по сети и, что самое важное, между разными сетями. Здесь главное место занимает адрес. Этот уровень оперирует IP - </a:t>
            </a:r>
            <a:r>
              <a:rPr lang="ru-RU" b="0" i="0" dirty="0" err="1">
                <a:solidFill>
                  <a:srgbClr val="222222"/>
                </a:solidFill>
                <a:effectLst/>
                <a:latin typeface="Helvetica" panose="020B0604020202020204" pitchFamily="34" charset="0"/>
              </a:rPr>
              <a:t>Internet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Protocol</a:t>
            </a:r>
            <a:r>
              <a:rPr lang="ru-RU" b="0" i="0" dirty="0">
                <a:solidFill>
                  <a:srgbClr val="222222"/>
                </a:solidFill>
                <a:effectLst/>
                <a:latin typeface="Helvetica" panose="020B0604020202020204" pitchFamily="34" charset="0"/>
              </a:rPr>
              <a:t> - адресами. На этом уровне к данным добавляются заголовки, содержащие обычно адрес получателя, отправителя, максимальное время жизни пакета, выраженное в TTL - </a:t>
            </a:r>
            <a:r>
              <a:rPr lang="ru-RU" b="0" i="0" dirty="0" err="1">
                <a:solidFill>
                  <a:srgbClr val="222222"/>
                </a:solidFill>
                <a:effectLst/>
                <a:latin typeface="Helvetica" panose="020B0604020202020204" pitchFamily="34" charset="0"/>
              </a:rPr>
              <a:t>Time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To</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Live</a:t>
            </a:r>
            <a:r>
              <a:rPr lang="ru-RU" b="0" i="0" dirty="0">
                <a:solidFill>
                  <a:srgbClr val="222222"/>
                </a:solidFill>
                <a:effectLst/>
                <a:latin typeface="Helvetica" panose="020B0604020202020204" pitchFamily="34" charset="0"/>
              </a:rPr>
              <a:t> - максимальное количество раз, которое пакет можно передать дальше. Оно уменьшается на 1 после каждой передачи и на 0 пакет сбрасывается. Это защищает от переполнения сети заблудившимися пакетами. На этом уровне, в отличие от предыдущего, нет никаких соединений, как понятия. Этот уровень просто посылает пакет и после посылки забывает о нем. Он не пытается что-либо переотправлять, исправлять. Это очень важно осознать.</a:t>
            </a:r>
            <a:endParaRPr lang="ru-RU" dirty="0"/>
          </a:p>
        </p:txBody>
      </p:sp>
    </p:spTree>
    <p:extLst>
      <p:ext uri="{BB962C8B-B14F-4D97-AF65-F5344CB8AC3E}">
        <p14:creationId xmlns:p14="http://schemas.microsoft.com/office/powerpoint/2010/main" val="253510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Сетевой уровень не только про взаимодействие между узлами, но и между сетями, что отличает его от следующего уровня. Дело в том, что мировая сеть не является большим монолитным сообществом устройств, где все видят всех. Она состоит из подсетей. Это начинается от локальных сетей, LAN - </a:t>
            </a:r>
            <a:r>
              <a:rPr lang="ru-RU" b="0" i="0" dirty="0" err="1">
                <a:solidFill>
                  <a:srgbClr val="222222"/>
                </a:solidFill>
                <a:effectLst/>
                <a:latin typeface="Helvetica" panose="020B0604020202020204" pitchFamily="34" charset="0"/>
              </a:rPr>
              <a:t>Local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Area</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где узлы обычно разбросаны на очень небольшой площади вроде квартиры, и дальше по возрастанию размера: сети домов, офисов; сети районных провайдеров; сети городов; сети стран; сети материков; и наконец мировая сеть </a:t>
            </a:r>
            <a:r>
              <a:rPr lang="ru-RU" b="0" i="0" dirty="0" err="1">
                <a:solidFill>
                  <a:srgbClr val="222222"/>
                </a:solidFill>
                <a:effectLst/>
                <a:latin typeface="Helvetica" panose="020B0604020202020204" pitchFamily="34" charset="0"/>
              </a:rPr>
              <a:t>Internet</a:t>
            </a:r>
            <a:r>
              <a:rPr lang="ru-RU" b="0" i="0" dirty="0">
                <a:solidFill>
                  <a:srgbClr val="222222"/>
                </a:solidFill>
                <a:effectLst/>
                <a:latin typeface="Helvetica" panose="020B0604020202020204" pitchFamily="34" charset="0"/>
              </a:rPr>
              <a:t>. В каждой из этих подсетей может быть свой набор адресов, который будет уникален внутри нее, но могут быть пересечения с адресами других сетей, или могут быть разные версии протоколов. Это напоминает устройство виртуально памяти у процессов. Чтобы такие подсети могли друг с другом общаться, реализуются разные виды мультиплексирования, когда у подсети есть представитель вроде выделенного узла или роутера, принимающий запросы с членов этой подсети, и отправляющий их в другую подсеть от своего имени. Или трансляции адресов. Или временная раздача адресов.</a:t>
            </a:r>
          </a:p>
          <a:p>
            <a:endParaRPr lang="ru-RU" b="0" i="0" dirty="0">
              <a:solidFill>
                <a:srgbClr val="222222"/>
              </a:solidFill>
              <a:effectLst/>
              <a:latin typeface="Helvetica" panose="020B0604020202020204" pitchFamily="34" charset="0"/>
            </a:endParaRPr>
          </a:p>
          <a:p>
            <a:r>
              <a:rPr lang="ru-RU" b="0" i="0" dirty="0">
                <a:solidFill>
                  <a:srgbClr val="222222"/>
                </a:solidFill>
                <a:effectLst/>
                <a:latin typeface="Helvetica" panose="020B0604020202020204" pitchFamily="34" charset="0"/>
              </a:rPr>
              <a:t>В локальных сетях адреса обычно имеют вид 192.168.1.[0-255], и такие же адреса могут быть во многих тысячах других LAN. Так что ходить в другие сети, на какие-либо сайты под таким адресом нельзя. С таким адресом можно общаться разве что с соседями в том же LAN либо напрямую, либо через роутер или коммутатор. Чтобы это делать, вы подключаетесь к провайдеру. Это такая компания, которая владеет некоторым количеством уникальных по миру адресов, и может их на время раздавать своим клиентам. Адрес можно получить напрямую, если воткнуть кабель, протянутый провайдером в вашу квартиру, себе в компьютер, либо это сделает ваш домашний роутер, если работаете через него. Получив адрес, вы начинаете от имени этого адреса работать с интернетом. Такая возня с адресами из-за того, что число уникальных адресов в мире ограничено - когда придумывали IP, то не думали, что сеть так быстро охватит весь мир.</a:t>
            </a:r>
            <a:endParaRPr lang="ru-RU" dirty="0"/>
          </a:p>
        </p:txBody>
      </p:sp>
    </p:spTree>
    <p:extLst>
      <p:ext uri="{BB962C8B-B14F-4D97-AF65-F5344CB8AC3E}">
        <p14:creationId xmlns:p14="http://schemas.microsoft.com/office/powerpoint/2010/main" val="1471663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Сетевой уровень не только про взаимодействие между узлами, но и между сетями, что отличает его от следующего уровня. Дело в том, что мировая сеть не является большим монолитным сообществом устройств, где все видят всех. Она состоит из подсетей. Это начинается от локальных сетей, LAN - </a:t>
            </a:r>
            <a:r>
              <a:rPr lang="ru-RU" b="0" i="0" dirty="0" err="1">
                <a:solidFill>
                  <a:srgbClr val="222222"/>
                </a:solidFill>
                <a:effectLst/>
                <a:latin typeface="Helvetica" panose="020B0604020202020204" pitchFamily="34" charset="0"/>
              </a:rPr>
              <a:t>Local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Area</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где узлы обычно разбросаны на очень небольшой площади вроде квартиры, и дальше по возрастанию размера: сети домов, офисов; сети районных провайдеров; сети городов; сети стран; сети материков; и наконец мировая сеть </a:t>
            </a:r>
            <a:r>
              <a:rPr lang="ru-RU" b="0" i="0" dirty="0" err="1">
                <a:solidFill>
                  <a:srgbClr val="222222"/>
                </a:solidFill>
                <a:effectLst/>
                <a:latin typeface="Helvetica" panose="020B0604020202020204" pitchFamily="34" charset="0"/>
              </a:rPr>
              <a:t>Internet</a:t>
            </a:r>
            <a:r>
              <a:rPr lang="ru-RU" b="0" i="0" dirty="0">
                <a:solidFill>
                  <a:srgbClr val="222222"/>
                </a:solidFill>
                <a:effectLst/>
                <a:latin typeface="Helvetica" panose="020B0604020202020204" pitchFamily="34" charset="0"/>
              </a:rPr>
              <a:t>. В каждой из этих подсетей может быть свой набор адресов, который будет уникален внутри нее, но могут быть пересечения с адресами других сетей, или могут быть разные версии протоколов. Это напоминает устройство виртуально памяти у процессов. Чтобы такие подсети могли друг с другом общаться, реализуются разные виды мультиплексирования, когда у подсети есть представитель вроде выделенного узла или роутера, принимающий запросы с членов этой подсети, и отправляющий их в другую подсеть от своего имени. Или трансляции адресов. Или временная раздача адресов.</a:t>
            </a:r>
          </a:p>
          <a:p>
            <a:endParaRPr lang="ru-RU" b="0" i="0" dirty="0">
              <a:solidFill>
                <a:srgbClr val="222222"/>
              </a:solidFill>
              <a:effectLst/>
              <a:latin typeface="Helvetica" panose="020B0604020202020204" pitchFamily="34" charset="0"/>
            </a:endParaRPr>
          </a:p>
          <a:p>
            <a:r>
              <a:rPr lang="ru-RU" b="0" i="0" dirty="0">
                <a:solidFill>
                  <a:srgbClr val="222222"/>
                </a:solidFill>
                <a:effectLst/>
                <a:latin typeface="Helvetica" panose="020B0604020202020204" pitchFamily="34" charset="0"/>
              </a:rPr>
              <a:t>В локальных сетях адреса обычно имеют вид 192.168.1.[0-255], и такие же адреса могут быть во многих тысячах других LAN. Так что ходить в другие сети, на какие-либо сайты под таким адресом нельзя. С таким адресом можно общаться разве что с соседями в том же LAN либо напрямую, либо через роутер или коммутатор. Чтобы это делать, вы подключаетесь к провайдеру. Это такая компания, которая владеет некоторым количеством уникальных по миру адресов, и может их на время раздавать своим клиентам. Адрес можно получить напрямую, если воткнуть кабель, протянутый провайдером в вашу квартиру, себе в компьютер, либо это сделает ваш домашний роутер, если работаете через него. Получив адрес, вы начинаете от имени этого адреса работать с интернетом. Такая возня с адресами из-за того, что число уникальных адресов в мире ограничено - когда придумывали IP, то не думали, что сеть так быстро охватит весь мир.</a:t>
            </a:r>
            <a:endParaRPr lang="ru-RU" dirty="0"/>
          </a:p>
        </p:txBody>
      </p:sp>
    </p:spTree>
    <p:extLst>
      <p:ext uri="{BB962C8B-B14F-4D97-AF65-F5344CB8AC3E}">
        <p14:creationId xmlns:p14="http://schemas.microsoft.com/office/powerpoint/2010/main" val="4204551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Сетевой уровень не только про взаимодействие между узлами, но и между сетями, что отличает его от следующего уровня. Дело в том, что мировая сеть не является большим монолитным сообществом устройств, где все видят всех. Она состоит из подсетей. Это начинается от локальных сетей, LAN - </a:t>
            </a:r>
            <a:r>
              <a:rPr lang="ru-RU" b="0" i="0" dirty="0" err="1">
                <a:solidFill>
                  <a:srgbClr val="222222"/>
                </a:solidFill>
                <a:effectLst/>
                <a:latin typeface="Helvetica" panose="020B0604020202020204" pitchFamily="34" charset="0"/>
              </a:rPr>
              <a:t>Local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Area</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где узлы обычно разбросаны на очень небольшой площади вроде квартиры, и дальше по возрастанию размера: сети домов, офисов; сети районных провайдеров; сети городов; сети стран; сети материков; и наконец мировая сеть </a:t>
            </a:r>
            <a:r>
              <a:rPr lang="ru-RU" b="0" i="0" dirty="0" err="1">
                <a:solidFill>
                  <a:srgbClr val="222222"/>
                </a:solidFill>
                <a:effectLst/>
                <a:latin typeface="Helvetica" panose="020B0604020202020204" pitchFamily="34" charset="0"/>
              </a:rPr>
              <a:t>Internet</a:t>
            </a:r>
            <a:r>
              <a:rPr lang="ru-RU" b="0" i="0" dirty="0">
                <a:solidFill>
                  <a:srgbClr val="222222"/>
                </a:solidFill>
                <a:effectLst/>
                <a:latin typeface="Helvetica" panose="020B0604020202020204" pitchFamily="34" charset="0"/>
              </a:rPr>
              <a:t>. В каждой из этих подсетей может быть свой набор адресов, который будет уникален внутри нее, но могут быть пересечения с адресами других сетей, или могут быть разные версии протоколов. Это напоминает устройство виртуально памяти у процессов. Чтобы такие подсети могли друг с другом общаться, реализуются разные виды мультиплексирования, когда у подсети есть представитель вроде выделенного узла или роутера, принимающий запросы с членов этой подсети, и отправляющий их в другую подсеть от своего имени. Или трансляции адресов. Или временная раздача адресов.</a:t>
            </a:r>
          </a:p>
          <a:p>
            <a:endParaRPr lang="ru-RU" b="0" i="0" dirty="0">
              <a:solidFill>
                <a:srgbClr val="222222"/>
              </a:solidFill>
              <a:effectLst/>
              <a:latin typeface="Helvetica" panose="020B0604020202020204" pitchFamily="34" charset="0"/>
            </a:endParaRPr>
          </a:p>
          <a:p>
            <a:r>
              <a:rPr lang="ru-RU" b="0" i="0" dirty="0">
                <a:solidFill>
                  <a:srgbClr val="222222"/>
                </a:solidFill>
                <a:effectLst/>
                <a:latin typeface="Helvetica" panose="020B0604020202020204" pitchFamily="34" charset="0"/>
              </a:rPr>
              <a:t>В локальных сетях адреса обычно имеют вид 192.168.1.[0-255], и такие же адреса могут быть во многих тысячах других LAN. Так что ходить в другие сети, на какие-либо сайты под таким адресом нельзя. С таким адресом можно общаться разве что с соседями в том же LAN либо напрямую, либо через роутер или коммутатор. Чтобы это делать, вы подключаетесь к провайдеру. Это такая компания, которая владеет некоторым количеством уникальных по миру адресов, и может их на время раздавать своим клиентам. Адрес можно получить напрямую, если воткнуть кабель, протянутый провайдером в вашу квартиру, себе в компьютер, либо это сделает ваш домашний роутер, если работаете через него. Получив адрес, вы начинаете от имени этого адреса работать с интернетом. Такая возня с адресами из-за того, что число уникальных адресов в мире ограничено - когда придумывали IP, то не думали, что сеть так быстро охватит весь мир.</a:t>
            </a:r>
            <a:endParaRPr lang="ru-RU" dirty="0"/>
          </a:p>
        </p:txBody>
      </p:sp>
    </p:spTree>
    <p:extLst>
      <p:ext uri="{BB962C8B-B14F-4D97-AF65-F5344CB8AC3E}">
        <p14:creationId xmlns:p14="http://schemas.microsoft.com/office/powerpoint/2010/main" val="1953515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Сетевой уровень не только про взаимодействие между узлами, но и между сетями, что отличает его от следующего уровня. Дело в том, что мировая сеть не является большим монолитным сообществом устройств, где все видят всех. Она состоит из подсетей. Это начинается от локальных сетей, LAN - </a:t>
            </a:r>
            <a:r>
              <a:rPr lang="ru-RU" b="0" i="0" dirty="0" err="1">
                <a:solidFill>
                  <a:srgbClr val="222222"/>
                </a:solidFill>
                <a:effectLst/>
                <a:latin typeface="Helvetica" panose="020B0604020202020204" pitchFamily="34" charset="0"/>
              </a:rPr>
              <a:t>Local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Area</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где узлы обычно разбросаны на очень небольшой площади вроде квартиры, и дальше по возрастанию размера: сети домов, офисов; сети районных провайдеров; сети городов; сети стран; сети материков; и наконец мировая сеть </a:t>
            </a:r>
            <a:r>
              <a:rPr lang="ru-RU" b="0" i="0" dirty="0" err="1">
                <a:solidFill>
                  <a:srgbClr val="222222"/>
                </a:solidFill>
                <a:effectLst/>
                <a:latin typeface="Helvetica" panose="020B0604020202020204" pitchFamily="34" charset="0"/>
              </a:rPr>
              <a:t>Internet</a:t>
            </a:r>
            <a:r>
              <a:rPr lang="ru-RU" b="0" i="0" dirty="0">
                <a:solidFill>
                  <a:srgbClr val="222222"/>
                </a:solidFill>
                <a:effectLst/>
                <a:latin typeface="Helvetica" panose="020B0604020202020204" pitchFamily="34" charset="0"/>
              </a:rPr>
              <a:t>. В каждой из этих подсетей может быть свой набор адресов, который будет уникален внутри нее, но могут быть пересечения с адресами других сетей, или могут быть разные версии протоколов. Это напоминает устройство виртуально памяти у процессов. Чтобы такие подсети могли друг с другом общаться, реализуются разные виды мультиплексирования, когда у подсети есть представитель вроде выделенного узла или роутера, принимающий запросы с членов этой подсети, и отправляющий их в другую подсеть от своего имени. Или трансляции адресов. Или временная раздача адресов.</a:t>
            </a:r>
          </a:p>
          <a:p>
            <a:endParaRPr lang="ru-RU" b="0" i="0" dirty="0">
              <a:solidFill>
                <a:srgbClr val="222222"/>
              </a:solidFill>
              <a:effectLst/>
              <a:latin typeface="Helvetica" panose="020B0604020202020204" pitchFamily="34" charset="0"/>
            </a:endParaRPr>
          </a:p>
          <a:p>
            <a:r>
              <a:rPr lang="ru-RU" b="0" i="0" dirty="0">
                <a:solidFill>
                  <a:srgbClr val="222222"/>
                </a:solidFill>
                <a:effectLst/>
                <a:latin typeface="Helvetica" panose="020B0604020202020204" pitchFamily="34" charset="0"/>
              </a:rPr>
              <a:t>В локальных сетях адреса обычно имеют вид 192.168.1.[0-255], и такие же адреса могут быть во многих тысячах других LAN. Так что ходить в другие сети, на какие-либо сайты под таким адресом нельзя. С таким адресом можно общаться разве что с соседями в том же LAN либо напрямую, либо через роутер или коммутатор. Чтобы это делать, вы подключаетесь к провайдеру. Это такая компания, которая владеет некоторым количеством уникальных по миру адресов, и может их на время раздавать своим клиентам. Адрес можно получить напрямую, если воткнуть кабель, протянутый провайдером в вашу квартиру, себе в компьютер, либо это сделает ваш домашний роутер, если работаете через него. Получив адрес, вы начинаете от имени этого адреса работать с интернетом. Такая возня с адресами из-за того, что число уникальных адресов в мире ограничено - когда придумывали IP, то не думали, что сеть так быстро охватит весь мир.</a:t>
            </a:r>
            <a:endParaRPr lang="ru-RU" dirty="0"/>
          </a:p>
        </p:txBody>
      </p:sp>
    </p:spTree>
    <p:extLst>
      <p:ext uri="{BB962C8B-B14F-4D97-AF65-F5344CB8AC3E}">
        <p14:creationId xmlns:p14="http://schemas.microsoft.com/office/powerpoint/2010/main" val="3974744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Сетевой уровень не только про взаимодействие между узлами, но и между сетями, что отличает его от следующего уровня. Дело в том, что мировая сеть не является большим монолитным сообществом устройств, где все видят всех. Она состоит из подсетей. Это начинается от локальных сетей, LAN - </a:t>
            </a:r>
            <a:r>
              <a:rPr lang="ru-RU" b="0" i="0" dirty="0" err="1">
                <a:solidFill>
                  <a:srgbClr val="222222"/>
                </a:solidFill>
                <a:effectLst/>
                <a:latin typeface="Helvetica" panose="020B0604020202020204" pitchFamily="34" charset="0"/>
              </a:rPr>
              <a:t>Local</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Area</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где узлы обычно разбросаны на очень небольшой площади вроде квартиры, и дальше по возрастанию размера: сети домов, офисов; сети районных провайдеров; сети городов; сети стран; сети материков; и наконец мировая сеть </a:t>
            </a:r>
            <a:r>
              <a:rPr lang="ru-RU" b="0" i="0" dirty="0" err="1">
                <a:solidFill>
                  <a:srgbClr val="222222"/>
                </a:solidFill>
                <a:effectLst/>
                <a:latin typeface="Helvetica" panose="020B0604020202020204" pitchFamily="34" charset="0"/>
              </a:rPr>
              <a:t>Internet</a:t>
            </a:r>
            <a:r>
              <a:rPr lang="ru-RU" b="0" i="0" dirty="0">
                <a:solidFill>
                  <a:srgbClr val="222222"/>
                </a:solidFill>
                <a:effectLst/>
                <a:latin typeface="Helvetica" panose="020B0604020202020204" pitchFamily="34" charset="0"/>
              </a:rPr>
              <a:t>. В каждой из этих подсетей может быть свой набор адресов, который будет уникален внутри нее, но могут быть пересечения с адресами других сетей, или могут быть разные версии протоколов. Это напоминает устройство виртуально памяти у процессов. Чтобы такие подсети могли друг с другом общаться, реализуются разные виды мультиплексирования, когда у подсети есть представитель вроде выделенного узла или роутера, принимающий запросы с членов этой подсети, и отправляющий их в другую подсеть от своего имени. Или трансляции адресов. Или временная раздача адресов.</a:t>
            </a:r>
          </a:p>
          <a:p>
            <a:endParaRPr lang="ru-RU" b="0" i="0" dirty="0">
              <a:solidFill>
                <a:srgbClr val="222222"/>
              </a:solidFill>
              <a:effectLst/>
              <a:latin typeface="Helvetica" panose="020B0604020202020204" pitchFamily="34" charset="0"/>
            </a:endParaRPr>
          </a:p>
          <a:p>
            <a:r>
              <a:rPr lang="ru-RU" b="0" i="0" dirty="0">
                <a:solidFill>
                  <a:srgbClr val="222222"/>
                </a:solidFill>
                <a:effectLst/>
                <a:latin typeface="Helvetica" panose="020B0604020202020204" pitchFamily="34" charset="0"/>
              </a:rPr>
              <a:t>В локальных сетях адреса обычно имеют вид 192.168.1.[0-255], и такие же адреса могут быть во многих тысячах других LAN. Так что ходить в другие сети, на какие-либо сайты под таким адресом нельзя. С таким адресом можно общаться разве что с соседями в том же LAN либо напрямую, либо через роутер или коммутатор. Чтобы это делать, вы подключаетесь к провайдеру. Это такая компания, которая владеет некоторым количеством уникальных по миру адресов, и может их на время раздавать своим клиентам. Адрес можно получить напрямую, если воткнуть кабель, протянутый провайдером в вашу квартиру, себе в компьютер, либо это сделает ваш домашний роутер, если работаете через него. Получив адрес, вы начинаете от имени этого адреса работать с интернетом. Такая возня с адресами из-за того, что число уникальных адресов в мире ограничено - когда придумывали IP, то не думали, что сеть так быстро охватит весь мир.</a:t>
            </a:r>
            <a:endParaRPr lang="ru-RU" dirty="0"/>
          </a:p>
        </p:txBody>
      </p:sp>
    </p:spTree>
    <p:extLst>
      <p:ext uri="{BB962C8B-B14F-4D97-AF65-F5344CB8AC3E}">
        <p14:creationId xmlns:p14="http://schemas.microsoft.com/office/powerpoint/2010/main" val="2677388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Следующий уровень - канальный. Вот на этом уровне реализуется взаимодействие в одной деревне, в одной LAN. Этот уровень не умеет ходить в другие подсети и оперирует не IP адресами, а другими, более низкоуровневыми. Один из протоколов этого уровня - </a:t>
            </a:r>
            <a:r>
              <a:rPr lang="ru-RU" b="0" i="0" dirty="0" err="1">
                <a:solidFill>
                  <a:srgbClr val="222222"/>
                </a:solidFill>
                <a:effectLst/>
                <a:latin typeface="Helvetica" panose="020B0604020202020204" pitchFamily="34" charset="0"/>
              </a:rPr>
              <a:t>Ethernet</a:t>
            </a:r>
            <a:r>
              <a:rPr lang="ru-RU" b="0" i="0" dirty="0">
                <a:solidFill>
                  <a:srgbClr val="222222"/>
                </a:solidFill>
                <a:effectLst/>
                <a:latin typeface="Helvetica" panose="020B0604020202020204" pitchFamily="34" charset="0"/>
              </a:rPr>
              <a:t>. Мы можем его знать, как часть названия кабеля </a:t>
            </a:r>
            <a:r>
              <a:rPr lang="ru-RU" b="0" i="0" dirty="0" err="1">
                <a:solidFill>
                  <a:srgbClr val="222222"/>
                </a:solidFill>
                <a:effectLst/>
                <a:latin typeface="Helvetica" panose="020B0604020202020204" pitchFamily="34" charset="0"/>
              </a:rPr>
              <a:t>Ethernet</a:t>
            </a:r>
            <a:r>
              <a:rPr lang="ru-RU" b="0" i="0" dirty="0">
                <a:solidFill>
                  <a:srgbClr val="222222"/>
                </a:solidFill>
                <a:effectLst/>
                <a:latin typeface="Helvetica" panose="020B0604020202020204" pitchFamily="34" charset="0"/>
              </a:rPr>
              <a:t> или витой пары. Он оперирует физическими адресами, называемыми MAC адресами - </a:t>
            </a:r>
            <a:r>
              <a:rPr lang="ru-RU" b="0" i="0" dirty="0" err="1">
                <a:solidFill>
                  <a:srgbClr val="222222"/>
                </a:solidFill>
                <a:effectLst/>
                <a:latin typeface="Helvetica" panose="020B0604020202020204" pitchFamily="34" charset="0"/>
              </a:rPr>
              <a:t>Media</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Access</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Control</a:t>
            </a:r>
            <a:r>
              <a:rPr lang="ru-RU" b="0" i="0" dirty="0">
                <a:solidFill>
                  <a:srgbClr val="222222"/>
                </a:solidFill>
                <a:effectLst/>
                <a:latin typeface="Helvetica" panose="020B0604020202020204" pitchFamily="34" charset="0"/>
              </a:rPr>
              <a:t>. Они зашиты в каждое сетевое устройство производителем. Здесь коммутация внутри сети выполняется либо тоже роутером, либо спец. устройством - коммутатором. Он отличается от роутера тем, что сильно проще и тупее, а потому может быть и быстрее. Предполагается, что на этом уровне все машины физически друг друга видят в 1 или несколько </a:t>
            </a:r>
            <a:r>
              <a:rPr lang="ru-RU" b="0" i="0" dirty="0" err="1">
                <a:solidFill>
                  <a:srgbClr val="222222"/>
                </a:solidFill>
                <a:effectLst/>
                <a:latin typeface="Helvetica" panose="020B0604020202020204" pitchFamily="34" charset="0"/>
              </a:rPr>
              <a:t>хопов</a:t>
            </a:r>
            <a:r>
              <a:rPr lang="ru-RU" b="0" i="0" dirty="0">
                <a:solidFill>
                  <a:srgbClr val="222222"/>
                </a:solidFill>
                <a:effectLst/>
                <a:latin typeface="Helvetica" panose="020B0604020202020204" pitchFamily="34" charset="0"/>
              </a:rPr>
              <a:t> - коммутаторов. Коммутатор в себе хранит таблицу, где написано, на какой его порт пересылать пакеты с такими-то MAC адресами.</a:t>
            </a:r>
            <a:endParaRPr lang="ru-RU" dirty="0"/>
          </a:p>
        </p:txBody>
      </p:sp>
    </p:spTree>
    <p:extLst>
      <p:ext uri="{BB962C8B-B14F-4D97-AF65-F5344CB8AC3E}">
        <p14:creationId xmlns:p14="http://schemas.microsoft.com/office/powerpoint/2010/main" val="417165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На прошлой лекции мы говорили про IPC - </a:t>
            </a:r>
            <a:r>
              <a:rPr lang="ru-RU" sz="1200" b="0" i="0" u="none" strike="noStrike" cap="none" dirty="0" err="1">
                <a:solidFill>
                  <a:srgbClr val="000000"/>
                </a:solidFill>
                <a:effectLst/>
                <a:latin typeface="Calibri"/>
                <a:ea typeface="Calibri"/>
                <a:cs typeface="Calibri"/>
                <a:sym typeface="Calibri"/>
              </a:rPr>
              <a:t>Inter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Process</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Communication</a:t>
            </a:r>
            <a:r>
              <a:rPr lang="ru-RU" sz="1200" b="0" i="0" u="none" strike="noStrike" cap="none" dirty="0">
                <a:solidFill>
                  <a:srgbClr val="000000"/>
                </a:solidFill>
                <a:effectLst/>
                <a:latin typeface="Calibri"/>
                <a:ea typeface="Calibri"/>
                <a:cs typeface="Calibri"/>
                <a:sym typeface="Calibri"/>
              </a:rPr>
              <a:t>, про способы взаимодействия процессов на одной машине. Это было 7 разных примитивных способов, таких как </a:t>
            </a:r>
            <a:r>
              <a:rPr lang="ru-RU" sz="1200" b="0" i="0" u="none" strike="noStrike" cap="none" dirty="0" err="1">
                <a:solidFill>
                  <a:srgbClr val="000000"/>
                </a:solidFill>
                <a:effectLst/>
                <a:latin typeface="Calibri"/>
                <a:ea typeface="Calibri"/>
                <a:cs typeface="Calibri"/>
                <a:sym typeface="Calibri"/>
              </a:rPr>
              <a:t>pipe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mmap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fifo</a:t>
            </a:r>
            <a:r>
              <a:rPr lang="ru-RU" sz="1200" b="0" i="0" u="none" strike="noStrike" cap="none" dirty="0">
                <a:solidFill>
                  <a:srgbClr val="000000"/>
                </a:solidFill>
                <a:effectLst/>
                <a:latin typeface="Calibri"/>
                <a:ea typeface="Calibri"/>
                <a:cs typeface="Calibri"/>
                <a:sym typeface="Calibri"/>
              </a:rPr>
              <a:t>, XSI семафоры, XSI разделяемая память, XSI очередь сообщений, POSIX семафоры.</a:t>
            </a:r>
            <a:endParaRPr lang="ru-RU" dirty="0"/>
          </a:p>
        </p:txBody>
      </p:sp>
    </p:spTree>
    <p:extLst>
      <p:ext uri="{BB962C8B-B14F-4D97-AF65-F5344CB8AC3E}">
        <p14:creationId xmlns:p14="http://schemas.microsoft.com/office/powerpoint/2010/main" val="1536170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Следующий уровень - канальный. Вот на этом уровне реализуется взаимодействие в одной деревне, в одной LAN. Этот уровень не умеет ходить в другие подсети и оперирует не IP адресами, а другими, более низкоуровневыми. Один из протоколов этого уровня - </a:t>
            </a:r>
            <a:r>
              <a:rPr lang="ru-RU" b="0" i="0" dirty="0" err="1">
                <a:solidFill>
                  <a:srgbClr val="222222"/>
                </a:solidFill>
                <a:effectLst/>
                <a:latin typeface="Helvetica" panose="020B0604020202020204" pitchFamily="34" charset="0"/>
              </a:rPr>
              <a:t>Ethernet</a:t>
            </a:r>
            <a:r>
              <a:rPr lang="ru-RU" b="0" i="0" dirty="0">
                <a:solidFill>
                  <a:srgbClr val="222222"/>
                </a:solidFill>
                <a:effectLst/>
                <a:latin typeface="Helvetica" panose="020B0604020202020204" pitchFamily="34" charset="0"/>
              </a:rPr>
              <a:t>. Мы можем его знать, как часть названия кабеля </a:t>
            </a:r>
            <a:r>
              <a:rPr lang="ru-RU" b="0" i="0" dirty="0" err="1">
                <a:solidFill>
                  <a:srgbClr val="222222"/>
                </a:solidFill>
                <a:effectLst/>
                <a:latin typeface="Helvetica" panose="020B0604020202020204" pitchFamily="34" charset="0"/>
              </a:rPr>
              <a:t>Ethernet</a:t>
            </a:r>
            <a:r>
              <a:rPr lang="ru-RU" b="0" i="0" dirty="0">
                <a:solidFill>
                  <a:srgbClr val="222222"/>
                </a:solidFill>
                <a:effectLst/>
                <a:latin typeface="Helvetica" panose="020B0604020202020204" pitchFamily="34" charset="0"/>
              </a:rPr>
              <a:t> или витой пары. Он оперирует физическими адресами, называемыми MAC адресами - </a:t>
            </a:r>
            <a:r>
              <a:rPr lang="ru-RU" b="0" i="0" dirty="0" err="1">
                <a:solidFill>
                  <a:srgbClr val="222222"/>
                </a:solidFill>
                <a:effectLst/>
                <a:latin typeface="Helvetica" panose="020B0604020202020204" pitchFamily="34" charset="0"/>
              </a:rPr>
              <a:t>Media</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Access</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Control</a:t>
            </a:r>
            <a:r>
              <a:rPr lang="ru-RU" b="0" i="0" dirty="0">
                <a:solidFill>
                  <a:srgbClr val="222222"/>
                </a:solidFill>
                <a:effectLst/>
                <a:latin typeface="Helvetica" panose="020B0604020202020204" pitchFamily="34" charset="0"/>
              </a:rPr>
              <a:t>. Они зашиты в каждое сетевое устройство производителем. Здесь коммутация внутри сети выполняется либо тоже роутером, либо спец. устройством - коммутатором. Он отличается от роутера тем, что сильно проще и тупее, а потому может быть и быстрее. Предполагается, что на этом уровне все машины физически друг друга видят в 1 или несколько </a:t>
            </a:r>
            <a:r>
              <a:rPr lang="ru-RU" b="0" i="0" dirty="0" err="1">
                <a:solidFill>
                  <a:srgbClr val="222222"/>
                </a:solidFill>
                <a:effectLst/>
                <a:latin typeface="Helvetica" panose="020B0604020202020204" pitchFamily="34" charset="0"/>
              </a:rPr>
              <a:t>хопов</a:t>
            </a:r>
            <a:r>
              <a:rPr lang="ru-RU" b="0" i="0" dirty="0">
                <a:solidFill>
                  <a:srgbClr val="222222"/>
                </a:solidFill>
                <a:effectLst/>
                <a:latin typeface="Helvetica" panose="020B0604020202020204" pitchFamily="34" charset="0"/>
              </a:rPr>
              <a:t> - коммутаторов. Коммутатор в себе хранит таблицу, где написано, на какой его порт пересылать пакеты с такими-то MAC адресами.</a:t>
            </a:r>
            <a:endParaRPr lang="ru-RU" dirty="0"/>
          </a:p>
        </p:txBody>
      </p:sp>
    </p:spTree>
    <p:extLst>
      <p:ext uri="{BB962C8B-B14F-4D97-AF65-F5344CB8AC3E}">
        <p14:creationId xmlns:p14="http://schemas.microsoft.com/office/powerpoint/2010/main" val="2710087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Далее последний уровень - физический. Это передача между двумя узлами в прямой видимости, и эта же часть является самой сложной </a:t>
            </a:r>
            <a:r>
              <a:rPr lang="ru-RU" b="0" i="0" dirty="0" err="1">
                <a:solidFill>
                  <a:srgbClr val="222222"/>
                </a:solidFill>
                <a:effectLst/>
                <a:latin typeface="Helvetica" panose="020B0604020202020204" pitchFamily="34" charset="0"/>
              </a:rPr>
              <a:t>аппаратно</a:t>
            </a:r>
            <a:r>
              <a:rPr lang="ru-RU" b="0" i="0" dirty="0">
                <a:solidFill>
                  <a:srgbClr val="222222"/>
                </a:solidFill>
                <a:effectLst/>
                <a:latin typeface="Helvetica" panose="020B0604020202020204" pitchFamily="34" charset="0"/>
              </a:rPr>
              <a:t> и математически. На этот уровень ложится вся сложность передачи каждого бита каждого пакета в виде электрического сигнала по проводу. Здесь нужно разрешать коллизии при одновременных попытках передать что-то по одному проводу несколькими машинами, тут нужно придумывать, как передать по радио-волнам, как бороться с помехами в радио-среде, с повреждениями кабелей, какими алгоритмами обеспечивать доставку битов, проверять их корректность. Передавать цифровым сигналом или аналоговым? Как справедливо делить радио-среду между разными ее пользователями? На этом уровне работают уже даже не протоколы, а технологии, физика, математика и последнее сильно больше, чем на других уровнях.</a:t>
            </a:r>
            <a:endParaRPr lang="ru-RU" dirty="0"/>
          </a:p>
        </p:txBody>
      </p:sp>
    </p:spTree>
    <p:extLst>
      <p:ext uri="{BB962C8B-B14F-4D97-AF65-F5344CB8AC3E}">
        <p14:creationId xmlns:p14="http://schemas.microsoft.com/office/powerpoint/2010/main" val="2153535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Далее последний уровень - физический. Это передача между двумя узлами в прямой видимости, и эта же часть является самой сложной </a:t>
            </a:r>
            <a:r>
              <a:rPr lang="ru-RU" b="0" i="0" dirty="0" err="1">
                <a:solidFill>
                  <a:srgbClr val="222222"/>
                </a:solidFill>
                <a:effectLst/>
                <a:latin typeface="Helvetica" panose="020B0604020202020204" pitchFamily="34" charset="0"/>
              </a:rPr>
              <a:t>аппаратно</a:t>
            </a:r>
            <a:r>
              <a:rPr lang="ru-RU" b="0" i="0" dirty="0">
                <a:solidFill>
                  <a:srgbClr val="222222"/>
                </a:solidFill>
                <a:effectLst/>
                <a:latin typeface="Helvetica" panose="020B0604020202020204" pitchFamily="34" charset="0"/>
              </a:rPr>
              <a:t> и математически. На этот уровень ложится вся сложность передачи каждого бита каждого пакета в виде электрического сигнала по проводу. Здесь нужно разрешать коллизии при одновременных попытках передать что-то по одному проводу несколькими машинами, тут нужно придумывать, как передать по радио-волнам, как бороться с помехами в радио-среде, с повреждениями кабелей, какими алгоритмами обеспечивать доставку битов, проверять их корректность. Передавать цифровым сигналом или аналоговым? Как справедливо делить радио-среду между разными ее пользователями? На этом уровне работают уже даже не протоколы, а технологии, физика, математика и последнее сильно больше, чем на других уровнях.</a:t>
            </a:r>
            <a:endParaRPr lang="ru-RU" dirty="0"/>
          </a:p>
        </p:txBody>
      </p:sp>
    </p:spTree>
    <p:extLst>
      <p:ext uri="{BB962C8B-B14F-4D97-AF65-F5344CB8AC3E}">
        <p14:creationId xmlns:p14="http://schemas.microsoft.com/office/powerpoint/2010/main" val="37847886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Значит согласно OSI, данные появляются в приложении, форматируются в определенное представление, выбирают соединение/сессию, характеристики надежности доставки, конечного адресата, первый соседний узел, куда отправиться, физический способ отправки и наконец посылаются. На следующем хопе пакет поднимается обратно на некоторое число уровней, снимая заголовки нижних, и потом либо уже идет в приложение, либо спускается обратно и едет дальше по сети.</a:t>
            </a:r>
          </a:p>
        </p:txBody>
      </p:sp>
    </p:spTree>
    <p:extLst>
      <p:ext uri="{BB962C8B-B14F-4D97-AF65-F5344CB8AC3E}">
        <p14:creationId xmlns:p14="http://schemas.microsoft.com/office/powerpoint/2010/main" val="2961692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Это была модель OSI. Но, как уже было сказано, она слишком здоровая. Есть другая модель, которая получила распространение - TCP/IP, по имени ее ключевых протоколов.</a:t>
            </a:r>
          </a:p>
          <a:p>
            <a:endParaRPr lang="ru-RU" b="0" i="0" dirty="0">
              <a:solidFill>
                <a:srgbClr val="222222"/>
              </a:solidFill>
              <a:effectLst/>
              <a:latin typeface="Helvetica" panose="020B0604020202020204" pitchFamily="34" charset="0"/>
            </a:endParaRPr>
          </a:p>
          <a:p>
            <a:r>
              <a:rPr lang="ru-RU" b="0" i="0" dirty="0">
                <a:solidFill>
                  <a:srgbClr val="222222"/>
                </a:solidFill>
                <a:effectLst/>
                <a:latin typeface="Helvetica" panose="020B0604020202020204" pitchFamily="34" charset="0"/>
              </a:rPr>
              <a:t>В модели TCP/IP всего 4 уровня: приложений, транспортный, сетевой и канальный. Уровень приложений TCP/IP объединяет в себе уровни приложений, представления и сессий OSI, что даже интуитивно хотелось сделать самому при чтении/слушании про OSI. Транспортный и сетевой уровни остались как есть. Последние два - физический и канальный, стали просто канальным. Иногда их все еще разделяют, но чаще нет. Обычно говорят, что в TCP/IP именно 4 уровня.</a:t>
            </a:r>
            <a:endParaRPr lang="ru-RU" dirty="0"/>
          </a:p>
        </p:txBody>
      </p:sp>
    </p:spTree>
    <p:extLst>
      <p:ext uri="{BB962C8B-B14F-4D97-AF65-F5344CB8AC3E}">
        <p14:creationId xmlns:p14="http://schemas.microsoft.com/office/powerpoint/2010/main" val="2719702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Реализация сетевого взаимодействия уходит корнями прямо в ядро. Там реализовано множество протоколов в виде отдельных файлов заголовков и реализаций. Они предоставляют протоколам более высокого уровня свои структуры и API в виде функций. Следующие протоколы эти функции наследуют, а функции оборачивают в свои. В пространство пользователя сеть выставляется в виде интерфейса сокетов.</a:t>
            </a:r>
            <a:endParaRPr lang="ru-RU" dirty="0"/>
          </a:p>
        </p:txBody>
      </p:sp>
    </p:spTree>
    <p:extLst>
      <p:ext uri="{BB962C8B-B14F-4D97-AF65-F5344CB8AC3E}">
        <p14:creationId xmlns:p14="http://schemas.microsoft.com/office/powerpoint/2010/main" val="8579548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b="0" i="0" dirty="0">
                <a:solidFill>
                  <a:srgbClr val="222222"/>
                </a:solidFill>
                <a:effectLst/>
                <a:latin typeface="Helvetica" panose="020B0604020202020204" pitchFamily="34" charset="0"/>
              </a:rPr>
              <a:t>Реализация сетевого взаимодействия уходит корнями прямо в ядро. Там реализовано множество протоколов в виде отдельных файлов заголовков и реализаций. Они предоставляют протоколам более высокого уровня свои структуры и API в виде функций. Следующие протоколы эти функции наследуют, а функции оборачивают в свои. В пространство пользователя сеть выставляется в виде интерфейса сокетов.</a:t>
            </a:r>
            <a:endParaRPr lang="ru-RU" dirty="0"/>
          </a:p>
        </p:txBody>
      </p:sp>
    </p:spTree>
    <p:extLst>
      <p:ext uri="{BB962C8B-B14F-4D97-AF65-F5344CB8AC3E}">
        <p14:creationId xmlns:p14="http://schemas.microsoft.com/office/powerpoint/2010/main" val="9286103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На прошлой лекции мы смотрели API сокетов, но как способ передачи данных между процессами одной машины. Однако полностью тот же интерфейс можно использовать и для сетевых сокетов. Доменные сокеты лишь один из их типов, но интерфейс то одинаковый, и так случилось, что мы его знаем. Отличаются лишь параметры. Сначала сокет нужно создать. Это, как и с доменными сокетами, функция </a:t>
            </a:r>
            <a:r>
              <a:rPr lang="ru-RU" b="0" i="0" dirty="0" err="1">
                <a:solidFill>
                  <a:srgbClr val="222222"/>
                </a:solidFill>
                <a:effectLst/>
                <a:latin typeface="Helvetica" panose="020B0604020202020204" pitchFamily="34" charset="0"/>
              </a:rPr>
              <a:t>socket</a:t>
            </a:r>
            <a:r>
              <a:rPr lang="ru-RU" b="0" i="0" dirty="0">
                <a:solidFill>
                  <a:srgbClr val="222222"/>
                </a:solidFill>
                <a:effectLst/>
                <a:latin typeface="Helvetica" panose="020B0604020202020204" pitchFamily="34" charset="0"/>
              </a:rPr>
              <a:t>(). Только домен у нее теперь будет не AF_UNIX, означающий, что сокет локальный, видимый только на этой машине, а AF_INET, означающий, что сокет будет работать в семействе протоколов IP - это сам IP, другие протоколы сетевого уровня, и протоколы на базе них, вроде TCP и UDP.</a:t>
            </a:r>
          </a:p>
          <a:p>
            <a:endParaRPr lang="ru-RU" dirty="0"/>
          </a:p>
        </p:txBody>
      </p:sp>
    </p:spTree>
    <p:extLst>
      <p:ext uri="{BB962C8B-B14F-4D97-AF65-F5344CB8AC3E}">
        <p14:creationId xmlns:p14="http://schemas.microsoft.com/office/powerpoint/2010/main" val="36788605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На прошлой лекции мы смотрели API сокетов, но как способ передачи данных между процессами одной машины. Однако полностью тот же интерфейс можно использовать и для сетевых сокетов. Доменные сокеты лишь один из их типов, но интерфейс то одинаковый, и так случилось, что мы его знаем. Отличаются лишь параметры.</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Сначала сокет нужно создать. Это, как и с доменными сокетами, функция </a:t>
            </a:r>
            <a:r>
              <a:rPr lang="ru-RU" b="0" i="0" dirty="0" err="1">
                <a:solidFill>
                  <a:srgbClr val="222222"/>
                </a:solidFill>
                <a:effectLst/>
                <a:latin typeface="Helvetica" panose="020B0604020202020204" pitchFamily="34" charset="0"/>
              </a:rPr>
              <a:t>socket</a:t>
            </a:r>
            <a:r>
              <a:rPr lang="ru-RU" b="0" i="0" dirty="0">
                <a:solidFill>
                  <a:srgbClr val="222222"/>
                </a:solidFill>
                <a:effectLst/>
                <a:latin typeface="Helvetica" panose="020B0604020202020204" pitchFamily="34" charset="0"/>
              </a:rPr>
              <a:t>(). Только домен у нее теперь будет не AF_UNIX, означающий, что сокет локальный, видимый только на этой машине, а AF_INET, означающий, что сокет будет работать в семействе протоколов IP - это сам IP, другие протоколы сетевого уровня, и протоколы на базе них, вроде TCP и UDP.</a:t>
            </a:r>
          </a:p>
          <a:p>
            <a:endParaRPr lang="ru-RU" dirty="0"/>
          </a:p>
        </p:txBody>
      </p:sp>
    </p:spTree>
    <p:extLst>
      <p:ext uri="{BB962C8B-B14F-4D97-AF65-F5344CB8AC3E}">
        <p14:creationId xmlns:p14="http://schemas.microsoft.com/office/powerpoint/2010/main" val="34079406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На прошлой лекции мы смотрели API сокетов, но как способ передачи данных между процессами одной машины. Однако полностью тот же интерфейс можно использовать и для сетевых сокетов. Доменные сокеты лишь один из их типов, но интерфейс то одинаковый, и так случилось, что мы его знаем. Отличаются лишь параметры.</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Сначала сокет нужно создать. Это, как и с доменными сокетами, функция </a:t>
            </a:r>
            <a:r>
              <a:rPr lang="ru-RU" b="0" i="0" dirty="0" err="1">
                <a:solidFill>
                  <a:srgbClr val="222222"/>
                </a:solidFill>
                <a:effectLst/>
                <a:latin typeface="Helvetica" panose="020B0604020202020204" pitchFamily="34" charset="0"/>
              </a:rPr>
              <a:t>socket</a:t>
            </a:r>
            <a:r>
              <a:rPr lang="ru-RU" b="0" i="0" dirty="0">
                <a:solidFill>
                  <a:srgbClr val="222222"/>
                </a:solidFill>
                <a:effectLst/>
                <a:latin typeface="Helvetica" panose="020B0604020202020204" pitchFamily="34" charset="0"/>
              </a:rPr>
              <a:t>(). Только домен у нее теперь будет не AF_UNIX, означающий, что сокет локальный, видимый только на этой машине, а AF_INET, означающий, что сокет будет работать в семействе протоколов IP - это сам IP, другие протоколы сетевого уровня, и протоколы на базе них, вроде TCP и UDP.</a:t>
            </a:r>
          </a:p>
          <a:p>
            <a:endParaRPr lang="ru-RU" dirty="0"/>
          </a:p>
        </p:txBody>
      </p:sp>
    </p:spTree>
    <p:extLst>
      <p:ext uri="{BB962C8B-B14F-4D97-AF65-F5344CB8AC3E}">
        <p14:creationId xmlns:p14="http://schemas.microsoft.com/office/powerpoint/2010/main" val="2832597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И в конце дошли до более совершенных доменных сокетов UNIX. Оказалось, что можно на машине создавать именованные файлы особого типа, к которым привязываются сокеты. И они могут посылать друг другу сообщения как без установки соединения, сразу после создания, так и можно выделить особый сокет - сервер, к которому можно подключаться, и сервер создает для каждого клиентского подключения свой сокет, в который уже на сервере можно писать, а можно читать, что пишет клиент. При использовании очередей сообщений у нас сильнее ограничена емкость очереди, чем в сокетах. Кроме того, с сокетами можно использовать API для работы с файлами - </a:t>
            </a:r>
            <a:r>
              <a:rPr lang="ru-RU" sz="1200" b="0" i="0" u="none" strike="noStrike" cap="none" dirty="0" err="1">
                <a:solidFill>
                  <a:srgbClr val="000000"/>
                </a:solidFill>
                <a:effectLst/>
                <a:latin typeface="Calibri"/>
                <a:ea typeface="Calibri"/>
                <a:cs typeface="Calibri"/>
                <a:sym typeface="Calibri"/>
              </a:rPr>
              <a:t>read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write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close</a:t>
            </a:r>
            <a:r>
              <a:rPr lang="ru-RU" sz="1200" b="0" i="0" u="none" strike="noStrike" cap="none" dirty="0">
                <a:solidFill>
                  <a:srgbClr val="000000"/>
                </a:solidFill>
                <a:effectLst/>
                <a:latin typeface="Calibri"/>
                <a:ea typeface="Calibri"/>
                <a:cs typeface="Calibri"/>
                <a:sym typeface="Calibri"/>
              </a:rPr>
              <a:t>, асинхронную запись вроде </a:t>
            </a:r>
            <a:r>
              <a:rPr lang="ru-RU" sz="1200" b="0" i="0" u="none" strike="noStrike" cap="none" dirty="0" err="1">
                <a:solidFill>
                  <a:srgbClr val="000000"/>
                </a:solidFill>
                <a:effectLst/>
                <a:latin typeface="Calibri"/>
                <a:ea typeface="Calibri"/>
                <a:cs typeface="Calibri"/>
                <a:sym typeface="Calibri"/>
              </a:rPr>
              <a:t>aio_read</a:t>
            </a:r>
            <a:r>
              <a:rPr lang="ru-RU" sz="1200" b="0" i="0" u="none" strike="noStrike" cap="none" dirty="0">
                <a:solidFill>
                  <a:srgbClr val="000000"/>
                </a:solidFill>
                <a:effectLst/>
                <a:latin typeface="Calibri"/>
                <a:ea typeface="Calibri"/>
                <a:cs typeface="Calibri"/>
                <a:sym typeface="Calibri"/>
              </a:rPr>
              <a:t>, использовать библиотеки и системные вызовы, реализующие </a:t>
            </a:r>
            <a:r>
              <a:rPr lang="ru-RU" sz="1200" b="0" i="0" u="none" strike="noStrike" cap="none" dirty="0" err="1">
                <a:solidFill>
                  <a:srgbClr val="000000"/>
                </a:solidFill>
                <a:effectLst/>
                <a:latin typeface="Calibri"/>
                <a:ea typeface="Calibri"/>
                <a:cs typeface="Calibri"/>
                <a:sym typeface="Calibri"/>
              </a:rPr>
              <a:t>event-oriented</a:t>
            </a:r>
            <a:r>
              <a:rPr lang="ru-RU" sz="1200" b="0" i="0" u="none" strike="noStrike" cap="none" dirty="0">
                <a:solidFill>
                  <a:srgbClr val="000000"/>
                </a:solidFill>
                <a:effectLst/>
                <a:latin typeface="Calibri"/>
                <a:ea typeface="Calibri"/>
                <a:cs typeface="Calibri"/>
                <a:sym typeface="Calibri"/>
              </a:rPr>
              <a:t> обработку данных с сокетов. Но что совсем отсутствует в очередях сообщений, это выделенное понятие сервера. В чем проблема, когда есть много программ, и они хотят подключиться к одной главной программе для получения какой-то услуги? Проблема в том, что при складывании в одну очередь сообщений будет непонятно, кому и когда из нее читать. То есть сервер - главная программа - должен как-то уметь на каждого нового клиента создавать специально для взаимодействия с ним отдельную очередь. Реализовывать это самому на очередях сообщений сложно. Но сокеты делают это за нас - для этого и служат вызовы </a:t>
            </a:r>
            <a:r>
              <a:rPr lang="ru-RU" sz="1200" b="0" i="0" u="none" strike="noStrike" cap="none" dirty="0" err="1">
                <a:solidFill>
                  <a:srgbClr val="000000"/>
                </a:solidFill>
                <a:effectLst/>
                <a:latin typeface="Calibri"/>
                <a:ea typeface="Calibri"/>
                <a:cs typeface="Calibri"/>
                <a:sym typeface="Calibri"/>
              </a:rPr>
              <a:t>listen</a:t>
            </a:r>
            <a:r>
              <a:rPr lang="ru-RU" sz="1200" b="0" i="0" u="none" strike="noStrike" cap="none" dirty="0">
                <a:solidFill>
                  <a:srgbClr val="000000"/>
                </a:solidFill>
                <a:effectLst/>
                <a:latin typeface="Calibri"/>
                <a:ea typeface="Calibri"/>
                <a:cs typeface="Calibri"/>
                <a:sym typeface="Calibri"/>
              </a:rPr>
              <a:t> (слушать новых клиентов), </a:t>
            </a:r>
            <a:r>
              <a:rPr lang="ru-RU" sz="1200" b="0" i="0" u="none" strike="noStrike" cap="none" dirty="0" err="1">
                <a:solidFill>
                  <a:srgbClr val="000000"/>
                </a:solidFill>
                <a:effectLst/>
                <a:latin typeface="Calibri"/>
                <a:ea typeface="Calibri"/>
                <a:cs typeface="Calibri"/>
                <a:sym typeface="Calibri"/>
              </a:rPr>
              <a:t>accept</a:t>
            </a:r>
            <a:r>
              <a:rPr lang="ru-RU" sz="1200" b="0" i="0" u="none" strike="noStrike" cap="none" dirty="0">
                <a:solidFill>
                  <a:srgbClr val="000000"/>
                </a:solidFill>
                <a:effectLst/>
                <a:latin typeface="Calibri"/>
                <a:ea typeface="Calibri"/>
                <a:cs typeface="Calibri"/>
                <a:sym typeface="Calibri"/>
              </a:rPr>
              <a:t> (установить выделенный канал связи с новым клиентом), и </a:t>
            </a:r>
            <a:r>
              <a:rPr lang="ru-RU" sz="1200" b="0" i="0" u="none" strike="noStrike" cap="none" dirty="0" err="1">
                <a:solidFill>
                  <a:srgbClr val="000000"/>
                </a:solidFill>
                <a:effectLst/>
                <a:latin typeface="Calibri"/>
                <a:ea typeface="Calibri"/>
                <a:cs typeface="Calibri"/>
                <a:sym typeface="Calibri"/>
              </a:rPr>
              <a:t>connect</a:t>
            </a:r>
            <a:r>
              <a:rPr lang="ru-RU" sz="1200" b="0" i="0" u="none" strike="noStrike" cap="none" dirty="0">
                <a:solidFill>
                  <a:srgbClr val="000000"/>
                </a:solidFill>
                <a:effectLst/>
                <a:latin typeface="Calibri"/>
                <a:ea typeface="Calibri"/>
                <a:cs typeface="Calibri"/>
                <a:sym typeface="Calibri"/>
              </a:rPr>
              <a:t> на стороне клиента (подключиться к серверу). Сегодня мы расширим понятие сокетов на процессы на разных машинах, то есть на сети.</a:t>
            </a:r>
            <a:endParaRPr lang="ru-RU" dirty="0"/>
          </a:p>
        </p:txBody>
      </p:sp>
    </p:spTree>
    <p:extLst>
      <p:ext uri="{BB962C8B-B14F-4D97-AF65-F5344CB8AC3E}">
        <p14:creationId xmlns:p14="http://schemas.microsoft.com/office/powerpoint/2010/main" val="3105370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На прошлой лекции мы смотрели API сокетов, но как способ передачи данных между процессами одной машины. Однако полностью тот же интерфейс можно использовать и для сетевых сокетов. Доменные сокеты лишь один из их типов, но интерфейс то одинаковый, и так случилось, что мы его знаем. Отличаются лишь параметры.</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Сначала сокет нужно создать. Это, как и с доменными сокетами, функция </a:t>
            </a:r>
            <a:r>
              <a:rPr lang="ru-RU" b="0" i="0" dirty="0" err="1">
                <a:solidFill>
                  <a:srgbClr val="222222"/>
                </a:solidFill>
                <a:effectLst/>
                <a:latin typeface="Helvetica" panose="020B0604020202020204" pitchFamily="34" charset="0"/>
              </a:rPr>
              <a:t>socket</a:t>
            </a:r>
            <a:r>
              <a:rPr lang="ru-RU" b="0" i="0" dirty="0">
                <a:solidFill>
                  <a:srgbClr val="222222"/>
                </a:solidFill>
                <a:effectLst/>
                <a:latin typeface="Helvetica" panose="020B0604020202020204" pitchFamily="34" charset="0"/>
              </a:rPr>
              <a:t>(). Только домен у нее теперь будет не AF_UNIX, означающий, что сокет локальный, видимый только на этой машине, а AF_INET, означающий, что сокет будет работать в семействе протоколов IP - это сам IP, другие протоколы сетевого уровня, и протоколы на базе них, вроде TCP и UDP.</a:t>
            </a:r>
          </a:p>
          <a:p>
            <a:endParaRPr lang="ru-RU" dirty="0"/>
          </a:p>
        </p:txBody>
      </p:sp>
    </p:spTree>
    <p:extLst>
      <p:ext uri="{BB962C8B-B14F-4D97-AF65-F5344CB8AC3E}">
        <p14:creationId xmlns:p14="http://schemas.microsoft.com/office/powerpoint/2010/main" val="3791337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Мы помним, что в доменных сокетах смысл параметра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был только в том, надо ли бить данные на пакеты, или оставить как поток байт - SOCK_DGRAM или SOCK_STREAM. На надежность это не влияло. Но в сети данные уже могут ломаться. И с этого момента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означает уже более серьезные вещи. Теперь если выбрать SOCK_DGRAM, то сокет будет обычно использовать UDP, то есть нельзя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ни на правильный порядок доставки, ни на доставку вообще, ни на отсутствие дубликатов. Это в добавок к тому, что UDP имеет ограниченный максимальный размер пакета и за раз послать можно почти всегда лишь около 1500 байт. Эти байты доедут правильно, если доедут. Это нужно учитывать в приложении. Если выбрать SOCK_STREAM, то будет выбран TCP, и можно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на надежность соединения, и не задумываться о размерах пакетов. Еще есть SOCK_SEQPACKET (не везде) - это реализация протокола SCTP, он вроде TCP, но в нем данные не представляются как поток байт. Он предоставляет высшему уровню именно пакетный интерфейс, хотя и дает гарантии доставки и порядка, и даже умеет в соединения, в отличии от UDP. Это может быть надо, если хотим посылать именно пакетами и не хочется платить за то, как TCP все объединяет в поток + самому этот поток потом опять разбивать. Тип SOCK_RDM обеспечивает то же, что SCTP, но уже не гарантируется порядок доставки. Зачем надо? Например, передача файла - не важно, в каком порядке доедут куски. Они все равно будут собираться как </a:t>
            </a:r>
            <a:r>
              <a:rPr lang="ru-RU" b="0" i="0" dirty="0" err="1">
                <a:solidFill>
                  <a:srgbClr val="222222"/>
                </a:solidFill>
                <a:effectLst/>
                <a:latin typeface="Helvetica" panose="020B0604020202020204" pitchFamily="34" charset="0"/>
              </a:rPr>
              <a:t>пазл</a:t>
            </a:r>
            <a:r>
              <a:rPr lang="ru-RU" b="0" i="0" dirty="0">
                <a:solidFill>
                  <a:srgbClr val="222222"/>
                </a:solidFill>
                <a:effectLst/>
                <a:latin typeface="Helvetica" panose="020B0604020202020204" pitchFamily="34" charset="0"/>
              </a:rPr>
              <a:t>. Или можно передавать сразу набор файлов. Под всеми этими типами сокетов лежат какие-то свои протоколы. Обычно каждому типу сокета по умолчанию соответствует один конкретный протокол, но можно выбрать и другой. Это уже следующий параметр.</a:t>
            </a:r>
            <a:endParaRPr lang="ru-RU" dirty="0"/>
          </a:p>
        </p:txBody>
      </p:sp>
    </p:spTree>
    <p:extLst>
      <p:ext uri="{BB962C8B-B14F-4D97-AF65-F5344CB8AC3E}">
        <p14:creationId xmlns:p14="http://schemas.microsoft.com/office/powerpoint/2010/main" val="3345926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Мы помним, что в доменных сокетах смысл параметра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был только в том, надо ли бить данные на пакеты, или оставить как поток байт - SOCK_DGRAM или SOCK_STREAM. На надежность это не влияло. Но в сети данные уже могут ломаться. И с этого момента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означает уже более серьезные вещи. Теперь если выбрать SOCK_DGRAM, то сокет будет обычно использовать UDP, то есть нельзя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ни на правильный порядок доставки, ни на доставку вообще, ни на отсутствие дубликатов. Это в добавок к тому, что UDP имеет ограниченный максимальный размер пакета и за раз послать можно почти всегда лишь около 1500 байт. Эти байты доедут правильно, если доедут. Это нужно учитывать в приложении. Если выбрать SOCK_STREAM, то будет выбран TCP, и можно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на надежность соединения, и не задумываться о размерах пакетов. Еще есть SOCK_SEQPACKET (не везде) - это реализация протокола SCTP, он вроде TCP, но в нем данные не представляются как поток байт. Он предоставляет высшему уровню именно пакетный интерфейс, хотя и дает гарантии доставки и порядка, и даже умеет в соединения, в отличии от UDP. Это может быть надо, если хотим посылать именно пакетами и не хочется платить за то, как TCP все объединяет в поток + самому этот поток потом опять разбивать. Тип SOCK_RDM обеспечивает то же, что SCTP, но уже не гарантируется порядок доставки. Зачем надо? Например, передача файла - не важно, в каком порядке доедут куски. Они все равно будут собираться как </a:t>
            </a:r>
            <a:r>
              <a:rPr lang="ru-RU" b="0" i="0" dirty="0" err="1">
                <a:solidFill>
                  <a:srgbClr val="222222"/>
                </a:solidFill>
                <a:effectLst/>
                <a:latin typeface="Helvetica" panose="020B0604020202020204" pitchFamily="34" charset="0"/>
              </a:rPr>
              <a:t>пазл</a:t>
            </a:r>
            <a:r>
              <a:rPr lang="ru-RU" b="0" i="0" dirty="0">
                <a:solidFill>
                  <a:srgbClr val="222222"/>
                </a:solidFill>
                <a:effectLst/>
                <a:latin typeface="Helvetica" panose="020B0604020202020204" pitchFamily="34" charset="0"/>
              </a:rPr>
              <a:t>. Или можно передавать сразу набор файлов. Под всеми этими типами сокетов лежат какие-то свои протоколы. Обычно каждому типу сокета по умолчанию соответствует один конкретный протокол, но можно выбрать и другой. Это уже следующий параметр.</a:t>
            </a:r>
            <a:endParaRPr lang="ru-RU" dirty="0"/>
          </a:p>
        </p:txBody>
      </p:sp>
    </p:spTree>
    <p:extLst>
      <p:ext uri="{BB962C8B-B14F-4D97-AF65-F5344CB8AC3E}">
        <p14:creationId xmlns:p14="http://schemas.microsoft.com/office/powerpoint/2010/main" val="2095817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Мы помним, что в доменных сокетах смысл параметра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был только в том, надо ли бить данные на пакеты, или оставить как поток байт - SOCK_DGRAM или SOCK_STREAM. На надежность это не влияло. Но в сети данные уже могут ломаться. И с этого момента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означает уже более серьезные вещи. Теперь если выбрать SOCK_DGRAM, то сокет будет обычно использовать UDP, то есть нельзя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ни на правильный порядок доставки, ни на доставку вообще, ни на отсутствие дубликатов. Это в добавок к тому, что UDP имеет ограниченный максимальный размер пакета и за раз послать можно почти всегда лишь около 1500 байт. Эти байты доедут правильно, если доедут. Это нужно учитывать в приложении. Если выбрать SOCK_STREAM, то будет выбран TCP, и можно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на надежность соединения, и не задумываться о размерах пакетов. Еще есть SOCK_SEQPACKET (не везде) - это реализация протокола SCTP, он вроде TCP, но в нем данные не представляются как поток байт. Он предоставляет высшему уровню именно пакетный интерфейс, хотя и дает гарантии доставки и порядка, и даже умеет в соединения, в отличии от UDP. Это может быть надо, если хотим посылать именно пакетами и не хочется платить за то, как TCP все объединяет в поток + самому этот поток потом опять разбивать. Тип SOCK_RDM обеспечивает то же, что SCTP, но уже не гарантируется порядок доставки. Зачем надо? Например, передача файла - не важно, в каком порядке доедут куски. Они все равно будут собираться как </a:t>
            </a:r>
            <a:r>
              <a:rPr lang="ru-RU" b="0" i="0" dirty="0" err="1">
                <a:solidFill>
                  <a:srgbClr val="222222"/>
                </a:solidFill>
                <a:effectLst/>
                <a:latin typeface="Helvetica" panose="020B0604020202020204" pitchFamily="34" charset="0"/>
              </a:rPr>
              <a:t>пазл</a:t>
            </a:r>
            <a:r>
              <a:rPr lang="ru-RU" b="0" i="0" dirty="0">
                <a:solidFill>
                  <a:srgbClr val="222222"/>
                </a:solidFill>
                <a:effectLst/>
                <a:latin typeface="Helvetica" panose="020B0604020202020204" pitchFamily="34" charset="0"/>
              </a:rPr>
              <a:t>. Или можно передавать сразу набор файлов. Под всеми этими типами сокетов лежат какие-то свои протоколы. Обычно каждому типу сокета по умолчанию соответствует один конкретный протокол, но можно выбрать и другой. Это уже следующий параметр.</a:t>
            </a:r>
            <a:endParaRPr lang="ru-RU" dirty="0"/>
          </a:p>
        </p:txBody>
      </p:sp>
    </p:spTree>
    <p:extLst>
      <p:ext uri="{BB962C8B-B14F-4D97-AF65-F5344CB8AC3E}">
        <p14:creationId xmlns:p14="http://schemas.microsoft.com/office/powerpoint/2010/main" val="266694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Мы помним, что в доменных сокетах смысл параметра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был только в том, надо ли бить данные на пакеты, или оставить как поток байт - SOCK_DGRAM или SOCK_STREAM. На надежность это не влияло. Но в сети данные уже могут ломаться. И с этого момента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означает уже более серьезные вещи. Теперь если выбрать SOCK_DGRAM, то сокет будет обычно использовать UDP, то есть нельзя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ни на правильный порядок доставки, ни на доставку вообще, ни на отсутствие дубликатов. Это в добавок к тому, что UDP имеет ограниченный максимальный размер пакета и за раз послать можно почти всегда лишь около 1500 байт. Эти байты доедут правильно, если доедут. Это нужно учитывать в приложении. Если выбрать SOCK_STREAM, то будет выбран TCP, и можно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на надежность соединения, и не задумываться о размерах пакетов. Еще есть SOCK_SEQPACKET (не везде) - это реализация протокола SCTP, он вроде TCP, но в нем данные не представляются как поток байт. Он предоставляет высшему уровню именно пакетный интерфейс, хотя и дает гарантии доставки и порядка, и даже умеет в соединения, в отличии от UDP. Это может быть надо, если хотим посылать именно пакетами и не хочется платить за то, как TCP все объединяет в поток + самому этот поток потом опять разбивать. Тип SOCK_RDM обеспечивает то же, что SCTP, но уже не гарантируется порядок доставки. Зачем надо? Например, передача файла - не важно, в каком порядке доедут куски. Они все равно будут собираться как </a:t>
            </a:r>
            <a:r>
              <a:rPr lang="ru-RU" b="0" i="0" dirty="0" err="1">
                <a:solidFill>
                  <a:srgbClr val="222222"/>
                </a:solidFill>
                <a:effectLst/>
                <a:latin typeface="Helvetica" panose="020B0604020202020204" pitchFamily="34" charset="0"/>
              </a:rPr>
              <a:t>пазл</a:t>
            </a:r>
            <a:r>
              <a:rPr lang="ru-RU" b="0" i="0" dirty="0">
                <a:solidFill>
                  <a:srgbClr val="222222"/>
                </a:solidFill>
                <a:effectLst/>
                <a:latin typeface="Helvetica" panose="020B0604020202020204" pitchFamily="34" charset="0"/>
              </a:rPr>
              <a:t>. Или можно передавать сразу набор файлов. Под всеми этими типами сокетов лежат какие-то свои протоколы. Обычно каждому типу сокета по умолчанию соответствует один конкретный протокол, но можно выбрать и другой. Это уже следующий параметр.</a:t>
            </a:r>
            <a:endParaRPr lang="ru-RU" dirty="0"/>
          </a:p>
        </p:txBody>
      </p:sp>
    </p:spTree>
    <p:extLst>
      <p:ext uri="{BB962C8B-B14F-4D97-AF65-F5344CB8AC3E}">
        <p14:creationId xmlns:p14="http://schemas.microsoft.com/office/powerpoint/2010/main" val="24741773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Мы помним, что в доменных сокетах смысл параметра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был только в том, надо ли бить данные на пакеты, или оставить как поток байт - SOCK_DGRAM или SOCK_STREAM. На надежность это не влияло. Но в сети данные уже могут ломаться. И с этого момента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означает уже более серьезные вещи. Теперь если выбрать SOCK_DGRAM, то сокет будет обычно использовать UDP, то есть нельзя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ни на правильный порядок доставки, ни на доставку вообще, ни на отсутствие дубликатов. Это в добавок к тому, что UDP имеет ограниченный максимальный размер пакета и за раз послать можно почти всегда лишь около 1500 байт. Эти байты доедут правильно, если доедут. Это нужно учитывать в приложении. Если выбрать SOCK_STREAM, то будет выбран TCP, и можно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на надежность соединения, и не задумываться о размерах пакетов. Еще есть SOCK_SEQPACKET (не везде) - это реализация протокола SCTP, он вроде TCP, но в нем данные не представляются как поток байт. Он предоставляет высшему уровню именно пакетный интерфейс, хотя и дает гарантии доставки и порядка, и даже умеет в соединения, в отличии от UDP. Это может быть надо, если хотим посылать именно пакетами и не хочется платить за то, как TCP все объединяет в поток + самому этот поток потом опять разбивать. Тип SOCK_RDM обеспечивает то же, что SCTP, но уже не гарантируется порядок доставки. Зачем надо? Например, передача файла - не важно, в каком порядке доедут куски. Они все равно будут собираться как </a:t>
            </a:r>
            <a:r>
              <a:rPr lang="ru-RU" b="0" i="0" dirty="0" err="1">
                <a:solidFill>
                  <a:srgbClr val="222222"/>
                </a:solidFill>
                <a:effectLst/>
                <a:latin typeface="Helvetica" panose="020B0604020202020204" pitchFamily="34" charset="0"/>
              </a:rPr>
              <a:t>пазл</a:t>
            </a:r>
            <a:r>
              <a:rPr lang="ru-RU" b="0" i="0" dirty="0">
                <a:solidFill>
                  <a:srgbClr val="222222"/>
                </a:solidFill>
                <a:effectLst/>
                <a:latin typeface="Helvetica" panose="020B0604020202020204" pitchFamily="34" charset="0"/>
              </a:rPr>
              <a:t>. Или можно передавать сразу набор файлов. Под всеми этими типами сокетов лежат какие-то свои протоколы. Обычно каждому типу сокета по умолчанию соответствует один конкретный протокол, но можно выбрать и другой. Это уже следующий параметр.</a:t>
            </a:r>
            <a:endParaRPr lang="ru-RU" dirty="0"/>
          </a:p>
        </p:txBody>
      </p:sp>
    </p:spTree>
    <p:extLst>
      <p:ext uri="{BB962C8B-B14F-4D97-AF65-F5344CB8AC3E}">
        <p14:creationId xmlns:p14="http://schemas.microsoft.com/office/powerpoint/2010/main" val="33936049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Мы помним, что в доменных сокетах смысл параметра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был только в том, надо ли бить данные на пакеты, или оставить как поток байт - SOCK_DGRAM или SOCK_STREAM. На надежность это не влияло. Но в сети данные уже могут ломаться. И с этого момента </a:t>
            </a:r>
            <a:r>
              <a:rPr lang="ru-RU" b="0" i="0" dirty="0" err="1">
                <a:solidFill>
                  <a:srgbClr val="222222"/>
                </a:solidFill>
                <a:effectLst/>
                <a:latin typeface="Helvetica" panose="020B0604020202020204" pitchFamily="34" charset="0"/>
              </a:rPr>
              <a:t>type</a:t>
            </a:r>
            <a:r>
              <a:rPr lang="ru-RU" b="0" i="0" dirty="0">
                <a:solidFill>
                  <a:srgbClr val="222222"/>
                </a:solidFill>
                <a:effectLst/>
                <a:latin typeface="Helvetica" panose="020B0604020202020204" pitchFamily="34" charset="0"/>
              </a:rPr>
              <a:t> означает уже более серьезные вещи. Теперь если выбрать SOCK_DGRAM, то сокет будет обычно использовать UDP, то есть нельзя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ни на правильный порядок доставки, ни на доставку вообще, ни на отсутствие дубликатов. Это в добавок к тому, что UDP имеет ограниченный максимальный размер пакета и за раз послать можно почти всегда лишь около 1500 байт. Эти байты доедут правильно, если доедут. Это нужно учитывать в приложении. Если выбрать SOCK_STREAM, то будет выбран TCP, и можно будет </a:t>
            </a:r>
            <a:r>
              <a:rPr lang="ru-RU" b="0" i="0" dirty="0" err="1">
                <a:solidFill>
                  <a:srgbClr val="222222"/>
                </a:solidFill>
                <a:effectLst/>
                <a:latin typeface="Helvetica" panose="020B0604020202020204" pitchFamily="34" charset="0"/>
              </a:rPr>
              <a:t>расчитывать</a:t>
            </a:r>
            <a:r>
              <a:rPr lang="ru-RU" b="0" i="0" dirty="0">
                <a:solidFill>
                  <a:srgbClr val="222222"/>
                </a:solidFill>
                <a:effectLst/>
                <a:latin typeface="Helvetica" panose="020B0604020202020204" pitchFamily="34" charset="0"/>
              </a:rPr>
              <a:t> на надежность соединения, и не задумываться о размерах пакетов. Еще есть SOCK_SEQPACKET (не везде) - это реализация протокола SCTP, он вроде TCP, но в нем данные не представляются как поток байт. Он предоставляет высшему уровню именно пакетный интерфейс, хотя и дает гарантии доставки и порядка, и даже умеет в соединения, в отличии от UDP. Это может быть надо, если хотим посылать именно пакетами и не хочется платить за то, как TCP все объединяет в поток + самому этот поток потом опять разбивать. Тип SOCK_RDM обеспечивает то же, что SCTP, но уже не гарантируется порядок доставки. Зачем надо? Например, передача файла - не важно, в каком порядке доедут куски. Они все равно будут собираться как </a:t>
            </a:r>
            <a:r>
              <a:rPr lang="ru-RU" b="0" i="0" dirty="0" err="1">
                <a:solidFill>
                  <a:srgbClr val="222222"/>
                </a:solidFill>
                <a:effectLst/>
                <a:latin typeface="Helvetica" panose="020B0604020202020204" pitchFamily="34" charset="0"/>
              </a:rPr>
              <a:t>пазл</a:t>
            </a:r>
            <a:r>
              <a:rPr lang="ru-RU" b="0" i="0" dirty="0">
                <a:solidFill>
                  <a:srgbClr val="222222"/>
                </a:solidFill>
                <a:effectLst/>
                <a:latin typeface="Helvetica" panose="020B0604020202020204" pitchFamily="34" charset="0"/>
              </a:rPr>
              <a:t>. Или можно передавать сразу набор файлов. Под всеми этими типами сокетов лежат какие-то свои протоколы. Обычно каждому типу сокета по умолчанию соответствует один конкретный протокол, но можно выбрать и другой. Это уже следующий параметр.</a:t>
            </a:r>
            <a:endParaRPr lang="ru-RU" dirty="0"/>
          </a:p>
        </p:txBody>
      </p:sp>
    </p:spTree>
    <p:extLst>
      <p:ext uri="{BB962C8B-B14F-4D97-AF65-F5344CB8AC3E}">
        <p14:creationId xmlns:p14="http://schemas.microsoft.com/office/powerpoint/2010/main" val="4102691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Параметр протокола отвечает за выбор конкретного протокола в уже выбранных домене и типе сокета. Указав его в 0 мы выбираем протокол по умолчанию. Но можно выбрать другой. В заголовочных файлах папки </a:t>
            </a:r>
            <a:r>
              <a:rPr lang="ru-RU" b="0" i="0" dirty="0" err="1">
                <a:solidFill>
                  <a:srgbClr val="222222"/>
                </a:solidFill>
                <a:effectLst/>
                <a:latin typeface="Helvetica" panose="020B0604020202020204" pitchFamily="34" charset="0"/>
              </a:rPr>
              <a:t>netinet</a:t>
            </a:r>
            <a:r>
              <a:rPr lang="ru-RU" b="0" i="0" dirty="0">
                <a:solidFill>
                  <a:srgbClr val="222222"/>
                </a:solidFill>
                <a:effectLst/>
                <a:latin typeface="Helvetica" panose="020B0604020202020204" pitchFamily="34" charset="0"/>
              </a:rPr>
              <a:t> можно найти константы для выбора конкретного протокола.</a:t>
            </a:r>
            <a:endParaRPr lang="ru-RU" dirty="0"/>
          </a:p>
        </p:txBody>
      </p:sp>
    </p:spTree>
    <p:extLst>
      <p:ext uri="{BB962C8B-B14F-4D97-AF65-F5344CB8AC3E}">
        <p14:creationId xmlns:p14="http://schemas.microsoft.com/office/powerpoint/2010/main" val="4312464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Параметр протокола отвечает за выбор конкретного протокола в уже выбранных домене и типе сокета. Указав его в 0 мы выбираем протокол по умолчанию. Но можно выбрать другой. В заголовочных файлах папки </a:t>
            </a:r>
            <a:r>
              <a:rPr lang="ru-RU" b="0" i="0" dirty="0" err="1">
                <a:solidFill>
                  <a:srgbClr val="222222"/>
                </a:solidFill>
                <a:effectLst/>
                <a:latin typeface="Helvetica" panose="020B0604020202020204" pitchFamily="34" charset="0"/>
              </a:rPr>
              <a:t>netinet</a:t>
            </a:r>
            <a:r>
              <a:rPr lang="ru-RU" b="0" i="0" dirty="0">
                <a:solidFill>
                  <a:srgbClr val="222222"/>
                </a:solidFill>
                <a:effectLst/>
                <a:latin typeface="Helvetica" panose="020B0604020202020204" pitchFamily="34" charset="0"/>
              </a:rPr>
              <a:t> можно найти константы для выбора конкретного протокола.</a:t>
            </a:r>
            <a:endParaRPr lang="ru-RU" dirty="0"/>
          </a:p>
        </p:txBody>
      </p:sp>
    </p:spTree>
    <p:extLst>
      <p:ext uri="{BB962C8B-B14F-4D97-AF65-F5344CB8AC3E}">
        <p14:creationId xmlns:p14="http://schemas.microsoft.com/office/powerpoint/2010/main" val="3414556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Параметр протокола отвечает за выбор конкретного протокола в уже выбранных домене и типе сокета. Указав его в 0 мы выбираем протокол по умолчанию. Но можно выбрать другой. В заголовочных файлах папки </a:t>
            </a:r>
            <a:r>
              <a:rPr lang="ru-RU" b="0" i="0" dirty="0" err="1">
                <a:solidFill>
                  <a:srgbClr val="222222"/>
                </a:solidFill>
                <a:effectLst/>
                <a:latin typeface="Helvetica" panose="020B0604020202020204" pitchFamily="34" charset="0"/>
              </a:rPr>
              <a:t>netinet</a:t>
            </a:r>
            <a:r>
              <a:rPr lang="ru-RU" b="0" i="0" dirty="0">
                <a:solidFill>
                  <a:srgbClr val="222222"/>
                </a:solidFill>
                <a:effectLst/>
                <a:latin typeface="Helvetica" panose="020B0604020202020204" pitchFamily="34" charset="0"/>
              </a:rPr>
              <a:t> можно найти константы для выбора конкретного протокола.</a:t>
            </a:r>
            <a:endParaRPr lang="ru-RU" dirty="0"/>
          </a:p>
        </p:txBody>
      </p:sp>
    </p:spTree>
    <p:extLst>
      <p:ext uri="{BB962C8B-B14F-4D97-AF65-F5344CB8AC3E}">
        <p14:creationId xmlns:p14="http://schemas.microsoft.com/office/powerpoint/2010/main" val="1098042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И в конце дошли до более совершенных доменных сокетов UNIX. Оказалось, что можно на машине создавать именованные файлы особого типа, к которым привязываются сокеты. И они могут посылать друг другу сообщения как без установки соединения, сразу после создания, так и можно выделить особый сокет - сервер, к которому можно подключаться, и сервер создает для каждого клиентского подключения свой сокет, в который уже на сервере можно писать, а можно читать, что пишет клиент. При использовании очередей сообщений у нас сильнее ограничена емкость очереди, чем в сокетах. Кроме того, с сокетами можно использовать API для работы с файлами - </a:t>
            </a:r>
            <a:r>
              <a:rPr lang="ru-RU" sz="1200" b="0" i="0" u="none" strike="noStrike" cap="none" dirty="0" err="1">
                <a:solidFill>
                  <a:srgbClr val="000000"/>
                </a:solidFill>
                <a:effectLst/>
                <a:latin typeface="Calibri"/>
                <a:ea typeface="Calibri"/>
                <a:cs typeface="Calibri"/>
                <a:sym typeface="Calibri"/>
              </a:rPr>
              <a:t>read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write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close</a:t>
            </a:r>
            <a:r>
              <a:rPr lang="ru-RU" sz="1200" b="0" i="0" u="none" strike="noStrike" cap="none" dirty="0">
                <a:solidFill>
                  <a:srgbClr val="000000"/>
                </a:solidFill>
                <a:effectLst/>
                <a:latin typeface="Calibri"/>
                <a:ea typeface="Calibri"/>
                <a:cs typeface="Calibri"/>
                <a:sym typeface="Calibri"/>
              </a:rPr>
              <a:t>, асинхронную запись вроде </a:t>
            </a:r>
            <a:r>
              <a:rPr lang="ru-RU" sz="1200" b="0" i="0" u="none" strike="noStrike" cap="none" dirty="0" err="1">
                <a:solidFill>
                  <a:srgbClr val="000000"/>
                </a:solidFill>
                <a:effectLst/>
                <a:latin typeface="Calibri"/>
                <a:ea typeface="Calibri"/>
                <a:cs typeface="Calibri"/>
                <a:sym typeface="Calibri"/>
              </a:rPr>
              <a:t>aio_read</a:t>
            </a:r>
            <a:r>
              <a:rPr lang="ru-RU" sz="1200" b="0" i="0" u="none" strike="noStrike" cap="none" dirty="0">
                <a:solidFill>
                  <a:srgbClr val="000000"/>
                </a:solidFill>
                <a:effectLst/>
                <a:latin typeface="Calibri"/>
                <a:ea typeface="Calibri"/>
                <a:cs typeface="Calibri"/>
                <a:sym typeface="Calibri"/>
              </a:rPr>
              <a:t>, использовать библиотеки и системные вызовы, реализующие </a:t>
            </a:r>
            <a:r>
              <a:rPr lang="ru-RU" sz="1200" b="0" i="0" u="none" strike="noStrike" cap="none" dirty="0" err="1">
                <a:solidFill>
                  <a:srgbClr val="000000"/>
                </a:solidFill>
                <a:effectLst/>
                <a:latin typeface="Calibri"/>
                <a:ea typeface="Calibri"/>
                <a:cs typeface="Calibri"/>
                <a:sym typeface="Calibri"/>
              </a:rPr>
              <a:t>event-oriented</a:t>
            </a:r>
            <a:r>
              <a:rPr lang="ru-RU" sz="1200" b="0" i="0" u="none" strike="noStrike" cap="none" dirty="0">
                <a:solidFill>
                  <a:srgbClr val="000000"/>
                </a:solidFill>
                <a:effectLst/>
                <a:latin typeface="Calibri"/>
                <a:ea typeface="Calibri"/>
                <a:cs typeface="Calibri"/>
                <a:sym typeface="Calibri"/>
              </a:rPr>
              <a:t> обработку данных с сокетов. Но что совсем отсутствует в очередях сообщений, это выделенное понятие сервера. В чем проблема, когда есть много программ, и они хотят подключиться к одной главной программе для получения какой-то услуги? Проблема в том, что при складывании в одну очередь сообщений будет непонятно, кому и когда из нее читать. То есть сервер - главная программа - должен как-то уметь на каждого нового клиента создавать специально для взаимодействия с ним отдельную очередь. Реализовывать это самому на очередях сообщений сложно. Но сокеты делают это за нас - для этого и служат вызовы </a:t>
            </a:r>
            <a:r>
              <a:rPr lang="ru-RU" sz="1200" b="0" i="0" u="none" strike="noStrike" cap="none" dirty="0" err="1">
                <a:solidFill>
                  <a:srgbClr val="000000"/>
                </a:solidFill>
                <a:effectLst/>
                <a:latin typeface="Calibri"/>
                <a:ea typeface="Calibri"/>
                <a:cs typeface="Calibri"/>
                <a:sym typeface="Calibri"/>
              </a:rPr>
              <a:t>listen</a:t>
            </a:r>
            <a:r>
              <a:rPr lang="ru-RU" sz="1200" b="0" i="0" u="none" strike="noStrike" cap="none" dirty="0">
                <a:solidFill>
                  <a:srgbClr val="000000"/>
                </a:solidFill>
                <a:effectLst/>
                <a:latin typeface="Calibri"/>
                <a:ea typeface="Calibri"/>
                <a:cs typeface="Calibri"/>
                <a:sym typeface="Calibri"/>
              </a:rPr>
              <a:t> (слушать новых клиентов), </a:t>
            </a:r>
            <a:r>
              <a:rPr lang="ru-RU" sz="1200" b="0" i="0" u="none" strike="noStrike" cap="none" dirty="0" err="1">
                <a:solidFill>
                  <a:srgbClr val="000000"/>
                </a:solidFill>
                <a:effectLst/>
                <a:latin typeface="Calibri"/>
                <a:ea typeface="Calibri"/>
                <a:cs typeface="Calibri"/>
                <a:sym typeface="Calibri"/>
              </a:rPr>
              <a:t>accept</a:t>
            </a:r>
            <a:r>
              <a:rPr lang="ru-RU" sz="1200" b="0" i="0" u="none" strike="noStrike" cap="none" dirty="0">
                <a:solidFill>
                  <a:srgbClr val="000000"/>
                </a:solidFill>
                <a:effectLst/>
                <a:latin typeface="Calibri"/>
                <a:ea typeface="Calibri"/>
                <a:cs typeface="Calibri"/>
                <a:sym typeface="Calibri"/>
              </a:rPr>
              <a:t> (установить выделенный канал связи с новым клиентом), и </a:t>
            </a:r>
            <a:r>
              <a:rPr lang="ru-RU" sz="1200" b="0" i="0" u="none" strike="noStrike" cap="none" dirty="0" err="1">
                <a:solidFill>
                  <a:srgbClr val="000000"/>
                </a:solidFill>
                <a:effectLst/>
                <a:latin typeface="Calibri"/>
                <a:ea typeface="Calibri"/>
                <a:cs typeface="Calibri"/>
                <a:sym typeface="Calibri"/>
              </a:rPr>
              <a:t>connect</a:t>
            </a:r>
            <a:r>
              <a:rPr lang="ru-RU" sz="1200" b="0" i="0" u="none" strike="noStrike" cap="none" dirty="0">
                <a:solidFill>
                  <a:srgbClr val="000000"/>
                </a:solidFill>
                <a:effectLst/>
                <a:latin typeface="Calibri"/>
                <a:ea typeface="Calibri"/>
                <a:cs typeface="Calibri"/>
                <a:sym typeface="Calibri"/>
              </a:rPr>
              <a:t> на стороне клиента (подключиться к серверу). Сегодня мы расширим понятие сокетов на процессы на разных машинах, то есть на сети.</a:t>
            </a:r>
            <a:endParaRPr lang="ru-RU" dirty="0"/>
          </a:p>
        </p:txBody>
      </p:sp>
    </p:spTree>
    <p:extLst>
      <p:ext uri="{BB962C8B-B14F-4D97-AF65-F5344CB8AC3E}">
        <p14:creationId xmlns:p14="http://schemas.microsoft.com/office/powerpoint/2010/main" val="42399108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После создания сокета можно привязать его к собственному адресу, или сразу подключиться к удаленному. Тогда внутренний адрес, на который ему будут отвечать выберется сам. Это делается функцией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В прошлый раз мы смотрели ее аргумент адрес, и оказалось, что это указатель на базовую структуру, от которой наследуются другие структуры, зависящие от типа нашего сокета. Для AF_UNIX это структура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sockaddr_un</a:t>
            </a:r>
            <a:r>
              <a:rPr lang="ru-RU" b="0" i="0" dirty="0">
                <a:solidFill>
                  <a:srgbClr val="222222"/>
                </a:solidFill>
                <a:effectLst/>
                <a:latin typeface="Helvetica" panose="020B0604020202020204" pitchFamily="34" charset="0"/>
              </a:rPr>
              <a:t>. Для AF_INET это структура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a:t>
            </a:r>
          </a:p>
          <a:p>
            <a:pPr algn="l" fontAlgn="base"/>
            <a:endParaRPr lang="ru-RU" dirty="0"/>
          </a:p>
        </p:txBody>
      </p:sp>
    </p:spTree>
    <p:extLst>
      <p:ext uri="{BB962C8B-B14F-4D97-AF65-F5344CB8AC3E}">
        <p14:creationId xmlns:p14="http://schemas.microsoft.com/office/powerpoint/2010/main" val="28851772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ней первое поля мы обязаны заполнить как AF_INET, чтобы в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через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a:t>
            </a:r>
            <a:r>
              <a:rPr lang="ru-RU" b="0" i="0" dirty="0">
                <a:solidFill>
                  <a:srgbClr val="222222"/>
                </a:solidFill>
                <a:effectLst/>
                <a:latin typeface="Helvetica" panose="020B0604020202020204" pitchFamily="34" charset="0"/>
              </a:rPr>
              <a:t>-&gt;</a:t>
            </a:r>
            <a:r>
              <a:rPr lang="ru-RU" b="0" i="0" dirty="0" err="1">
                <a:solidFill>
                  <a:srgbClr val="222222"/>
                </a:solidFill>
                <a:effectLst/>
                <a:latin typeface="Helvetica" panose="020B0604020202020204" pitchFamily="34" charset="0"/>
              </a:rPr>
              <a:t>sa_family</a:t>
            </a:r>
            <a:r>
              <a:rPr lang="ru-RU" b="0" i="0" dirty="0">
                <a:solidFill>
                  <a:srgbClr val="222222"/>
                </a:solidFill>
                <a:effectLst/>
                <a:latin typeface="Helvetica" panose="020B0604020202020204" pitchFamily="34" charset="0"/>
              </a:rPr>
              <a:t> можно было узнать тип адреса. Дальше идут порт и IP адрес. Порт - это два байта, по которым на одном IP адресе можно создать много соединений. Порт - это то, что транспортный уровень добавляет поверх сетевого. IP адрес - это 4 байта, которые обычно в читаемом виде выглядят как 4 числа от 0 до 255, разделенные точками. Можно заметить странное решение, что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лежит как один </a:t>
            </a:r>
            <a:r>
              <a:rPr lang="ru-RU" b="0" i="0" dirty="0" err="1">
                <a:solidFill>
                  <a:srgbClr val="222222"/>
                </a:solidFill>
                <a:effectLst/>
                <a:latin typeface="Helvetica" panose="020B0604020202020204" pitchFamily="34" charset="0"/>
              </a:rPr>
              <a:t>мембер</a:t>
            </a:r>
            <a:r>
              <a:rPr lang="ru-RU" b="0" i="0" dirty="0">
                <a:solidFill>
                  <a:srgbClr val="222222"/>
                </a:solidFill>
                <a:effectLst/>
                <a:latin typeface="Helvetica" panose="020B0604020202020204" pitchFamily="34" charset="0"/>
              </a:rPr>
              <a:t> в структуре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Зачем такое надо? Почему не вставить этот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как есть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Дело в том, что по стандарту не запрещено добавлять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больше полей, и некоторые ядра это делают. Поля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заполняются не так тривиально, как может показаться.</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Во-первых, дело в порядке байт. В разных приложениях, или даже внутри одного можно писать числа как </a:t>
            </a:r>
            <a:r>
              <a:rPr lang="ru-RU" b="0" i="0" dirty="0" err="1">
                <a:solidFill>
                  <a:srgbClr val="222222"/>
                </a:solidFill>
                <a:effectLst/>
                <a:latin typeface="Helvetica" panose="020B0604020202020204" pitchFamily="34" charset="0"/>
              </a:rPr>
              <a:t>big-endian</a:t>
            </a:r>
            <a:r>
              <a:rPr lang="ru-RU" b="0" i="0" dirty="0">
                <a:solidFill>
                  <a:srgbClr val="222222"/>
                </a:solidFill>
                <a:effectLst/>
                <a:latin typeface="Helvetica" panose="020B0604020202020204" pitchFamily="34" charset="0"/>
              </a:rPr>
              <a:t> или как </a:t>
            </a:r>
            <a:r>
              <a:rPr lang="ru-RU" b="0" i="0" dirty="0" err="1">
                <a:solidFill>
                  <a:srgbClr val="222222"/>
                </a:solidFill>
                <a:effectLst/>
                <a:latin typeface="Helvetica" panose="020B0604020202020204" pitchFamily="34" charset="0"/>
              </a:rPr>
              <a:t>little-endian</a:t>
            </a:r>
            <a:r>
              <a:rPr lang="ru-RU" b="0" i="0" dirty="0">
                <a:solidFill>
                  <a:srgbClr val="222222"/>
                </a:solidFill>
                <a:effectLst/>
                <a:latin typeface="Helvetica" panose="020B0604020202020204" pitchFamily="34" charset="0"/>
              </a:rPr>
              <a:t>. В случае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числа в памяти устроены как мы привыкли - слева байты отвечающие за самые значащие позиции, и правее идут по убыванию. В случае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все наоборот. Нужно было договориться о том, как в сетях будут передаваться данные, и решили выбрать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Эти способы не хуже или лучше друг друга, они просто разные, и нужно было выбрать один.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еще иногда называют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byte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Так вот к чему это все?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порядок байт IP адреса и порта уже должен быть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есть нельзя взять, и число порта присвоить в поле </a:t>
            </a:r>
            <a:r>
              <a:rPr lang="ru-RU" b="0" i="0" dirty="0" err="1">
                <a:solidFill>
                  <a:srgbClr val="222222"/>
                </a:solidFill>
                <a:effectLst/>
                <a:latin typeface="Helvetica" panose="020B0604020202020204" pitchFamily="34" charset="0"/>
              </a:rPr>
              <a:t>sin_port</a:t>
            </a:r>
            <a:r>
              <a:rPr lang="ru-RU" b="0" i="0" dirty="0">
                <a:solidFill>
                  <a:srgbClr val="222222"/>
                </a:solidFill>
                <a:effectLst/>
                <a:latin typeface="Helvetica" panose="020B0604020202020204" pitchFamily="34" charset="0"/>
              </a:rPr>
              <a:t>. Надо его преобразовать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если оно еще не в нем. Для этого стандартная библиотека дает нам функции </a:t>
            </a:r>
            <a:r>
              <a:rPr lang="ru-RU" b="0" i="0" dirty="0" err="1">
                <a:solidFill>
                  <a:srgbClr val="222222"/>
                </a:solidFill>
                <a:effectLst/>
                <a:latin typeface="Helvetica" panose="020B0604020202020204" pitchFamily="34" charset="0"/>
              </a:rPr>
              <a:t>htonl</a:t>
            </a:r>
            <a:r>
              <a:rPr lang="ru-RU" b="0" i="0" dirty="0">
                <a:solidFill>
                  <a:srgbClr val="222222"/>
                </a:solidFill>
                <a:effectLst/>
                <a:latin typeface="Helvetica" panose="020B0604020202020204" pitchFamily="34" charset="0"/>
              </a:rPr>
              <a:t>/s и </a:t>
            </a:r>
            <a:r>
              <a:rPr lang="ru-RU" b="0" i="0" dirty="0" err="1">
                <a:solidFill>
                  <a:srgbClr val="222222"/>
                </a:solidFill>
                <a:effectLst/>
                <a:latin typeface="Helvetica" panose="020B0604020202020204" pitchFamily="34" charset="0"/>
              </a:rPr>
              <a:t>ntohl</a:t>
            </a:r>
            <a:r>
              <a:rPr lang="ru-RU" b="0" i="0" dirty="0">
                <a:solidFill>
                  <a:srgbClr val="222222"/>
                </a:solidFill>
                <a:effectLst/>
                <a:latin typeface="Helvetica" panose="020B0604020202020204" pitchFamily="34" charset="0"/>
              </a:rPr>
              <a:t>/s. Это расшифровывается как </a:t>
            </a:r>
            <a:r>
              <a:rPr lang="ru-RU" b="0" i="0" dirty="0" err="1">
                <a:solidFill>
                  <a:srgbClr val="222222"/>
                </a:solidFill>
                <a:effectLst/>
                <a:latin typeface="Helvetica" panose="020B0604020202020204" pitchFamily="34" charset="0"/>
              </a:rPr>
              <a:t>HostToNetworkLong</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Short</a:t>
            </a:r>
            <a:r>
              <a:rPr lang="ru-RU" b="0" i="0" dirty="0">
                <a:solidFill>
                  <a:srgbClr val="222222"/>
                </a:solidFill>
                <a:effectLst/>
                <a:latin typeface="Helvetica" panose="020B0604020202020204" pitchFamily="34" charset="0"/>
              </a:rPr>
              <a:t> и наоборот. Мол,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 это </a:t>
            </a:r>
            <a:r>
              <a:rPr lang="ru-RU" b="0" i="0" dirty="0" err="1">
                <a:solidFill>
                  <a:srgbClr val="222222"/>
                </a:solidFill>
                <a:effectLst/>
                <a:latin typeface="Helvetica" panose="020B0604020202020204" pitchFamily="34" charset="0"/>
              </a:rPr>
              <a:t>host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 Причем если в программе итак все числа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a:t>
            </a:r>
            <a:r>
              <a:rPr lang="ru-RU" b="0" i="0" dirty="0" err="1">
                <a:solidFill>
                  <a:srgbClr val="222222"/>
                </a:solidFill>
                <a:effectLst/>
                <a:latin typeface="Helvetica" panose="020B0604020202020204" pitchFamily="34" charset="0"/>
              </a:rPr>
              <a:t>hton</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ntoh</a:t>
            </a:r>
            <a:r>
              <a:rPr lang="ru-RU" b="0" i="0" dirty="0">
                <a:solidFill>
                  <a:srgbClr val="222222"/>
                </a:solidFill>
                <a:effectLst/>
                <a:latin typeface="Helvetica" panose="020B0604020202020204" pitchFamily="34" charset="0"/>
              </a:rPr>
              <a:t> не будут делать ничего, а иначе будут конвертировать. Еще есть функции для более высокоуровневой обработки - </a:t>
            </a:r>
            <a:r>
              <a:rPr lang="ru-RU" b="0" i="0" dirty="0" err="1">
                <a:solidFill>
                  <a:srgbClr val="222222"/>
                </a:solidFill>
                <a:effectLst/>
                <a:latin typeface="Helvetica" panose="020B0604020202020204" pitchFamily="34" charset="0"/>
              </a:rPr>
              <a:t>inet_aton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inet_pton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inet_addr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inet_network</a:t>
            </a:r>
            <a:r>
              <a:rPr lang="ru-RU" b="0" i="0" dirty="0">
                <a:solidFill>
                  <a:srgbClr val="222222"/>
                </a:solidFill>
                <a:effectLst/>
                <a:latin typeface="Helvetica" panose="020B0604020202020204" pitchFamily="34" charset="0"/>
              </a:rPr>
              <a:t> и другие. Они в основном занимаются тем, что конвертируют строку с IP адресом в число уже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виде, или в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16840654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ней первое поля мы обязаны заполнить как AF_INET, чтобы в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через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a:t>
            </a:r>
            <a:r>
              <a:rPr lang="ru-RU" b="0" i="0" dirty="0">
                <a:solidFill>
                  <a:srgbClr val="222222"/>
                </a:solidFill>
                <a:effectLst/>
                <a:latin typeface="Helvetica" panose="020B0604020202020204" pitchFamily="34" charset="0"/>
              </a:rPr>
              <a:t>-&gt;</a:t>
            </a:r>
            <a:r>
              <a:rPr lang="ru-RU" b="0" i="0" dirty="0" err="1">
                <a:solidFill>
                  <a:srgbClr val="222222"/>
                </a:solidFill>
                <a:effectLst/>
                <a:latin typeface="Helvetica" panose="020B0604020202020204" pitchFamily="34" charset="0"/>
              </a:rPr>
              <a:t>sa_family</a:t>
            </a:r>
            <a:r>
              <a:rPr lang="ru-RU" b="0" i="0" dirty="0">
                <a:solidFill>
                  <a:srgbClr val="222222"/>
                </a:solidFill>
                <a:effectLst/>
                <a:latin typeface="Helvetica" panose="020B0604020202020204" pitchFamily="34" charset="0"/>
              </a:rPr>
              <a:t> можно было узнать тип адреса. Дальше идут порт и IP адрес. Порт - это два байта, по которым на одном IP адресе можно создать много соединений. Порт - это то, что транспортный уровень добавляет поверх сетевого. IP адрес - это 4 байта, которые обычно в читаемом виде выглядят как 4 числа от 0 до 255, разделенные точками. Можно заметить странное решение, что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лежит как один </a:t>
            </a:r>
            <a:r>
              <a:rPr lang="ru-RU" b="0" i="0" dirty="0" err="1">
                <a:solidFill>
                  <a:srgbClr val="222222"/>
                </a:solidFill>
                <a:effectLst/>
                <a:latin typeface="Helvetica" panose="020B0604020202020204" pitchFamily="34" charset="0"/>
              </a:rPr>
              <a:t>мембер</a:t>
            </a:r>
            <a:r>
              <a:rPr lang="ru-RU" b="0" i="0" dirty="0">
                <a:solidFill>
                  <a:srgbClr val="222222"/>
                </a:solidFill>
                <a:effectLst/>
                <a:latin typeface="Helvetica" panose="020B0604020202020204" pitchFamily="34" charset="0"/>
              </a:rPr>
              <a:t> в структуре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Зачем такое надо? Почему не вставить этот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как есть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Дело в том, что по стандарту не запрещено добавлять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больше полей, и некоторые ядра это делают. Поля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заполняются не так тривиально, как может показаться.</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Во-первых, дело в порядке байт. В разных приложениях, или даже внутри одного можно писать числа как </a:t>
            </a:r>
            <a:r>
              <a:rPr lang="ru-RU" b="0" i="0" dirty="0" err="1">
                <a:solidFill>
                  <a:srgbClr val="222222"/>
                </a:solidFill>
                <a:effectLst/>
                <a:latin typeface="Helvetica" panose="020B0604020202020204" pitchFamily="34" charset="0"/>
              </a:rPr>
              <a:t>big-endian</a:t>
            </a:r>
            <a:r>
              <a:rPr lang="ru-RU" b="0" i="0" dirty="0">
                <a:solidFill>
                  <a:srgbClr val="222222"/>
                </a:solidFill>
                <a:effectLst/>
                <a:latin typeface="Helvetica" panose="020B0604020202020204" pitchFamily="34" charset="0"/>
              </a:rPr>
              <a:t> или как </a:t>
            </a:r>
            <a:r>
              <a:rPr lang="ru-RU" b="0" i="0" dirty="0" err="1">
                <a:solidFill>
                  <a:srgbClr val="222222"/>
                </a:solidFill>
                <a:effectLst/>
                <a:latin typeface="Helvetica" panose="020B0604020202020204" pitchFamily="34" charset="0"/>
              </a:rPr>
              <a:t>little-endian</a:t>
            </a:r>
            <a:r>
              <a:rPr lang="ru-RU" b="0" i="0" dirty="0">
                <a:solidFill>
                  <a:srgbClr val="222222"/>
                </a:solidFill>
                <a:effectLst/>
                <a:latin typeface="Helvetica" panose="020B0604020202020204" pitchFamily="34" charset="0"/>
              </a:rPr>
              <a:t>. В случае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числа в памяти устроены как мы привыкли - слева байты отвечающие за самые значащие позиции, и правее идут по убыванию. В случае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все наоборот. Нужно было договориться о том, как в сетях будут передаваться данные, и решили выбрать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Эти способы не хуже или лучше друг друга, они просто разные, и нужно было выбрать один.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еще иногда называют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byte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Так вот к чему это все?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порядок байт IP адреса и порта уже должен быть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есть нельзя взять, и число порта присвоить в поле </a:t>
            </a:r>
            <a:r>
              <a:rPr lang="ru-RU" b="0" i="0" dirty="0" err="1">
                <a:solidFill>
                  <a:srgbClr val="222222"/>
                </a:solidFill>
                <a:effectLst/>
                <a:latin typeface="Helvetica" panose="020B0604020202020204" pitchFamily="34" charset="0"/>
              </a:rPr>
              <a:t>sin_port</a:t>
            </a:r>
            <a:r>
              <a:rPr lang="ru-RU" b="0" i="0" dirty="0">
                <a:solidFill>
                  <a:srgbClr val="222222"/>
                </a:solidFill>
                <a:effectLst/>
                <a:latin typeface="Helvetica" panose="020B0604020202020204" pitchFamily="34" charset="0"/>
              </a:rPr>
              <a:t>. Надо его преобразовать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если оно еще не в нем. Для этого стандартная библиотека дает нам функции </a:t>
            </a:r>
            <a:r>
              <a:rPr lang="ru-RU" b="0" i="0" dirty="0" err="1">
                <a:solidFill>
                  <a:srgbClr val="222222"/>
                </a:solidFill>
                <a:effectLst/>
                <a:latin typeface="Helvetica" panose="020B0604020202020204" pitchFamily="34" charset="0"/>
              </a:rPr>
              <a:t>htonl</a:t>
            </a:r>
            <a:r>
              <a:rPr lang="ru-RU" b="0" i="0" dirty="0">
                <a:solidFill>
                  <a:srgbClr val="222222"/>
                </a:solidFill>
                <a:effectLst/>
                <a:latin typeface="Helvetica" panose="020B0604020202020204" pitchFamily="34" charset="0"/>
              </a:rPr>
              <a:t>/s и </a:t>
            </a:r>
            <a:r>
              <a:rPr lang="ru-RU" b="0" i="0" dirty="0" err="1">
                <a:solidFill>
                  <a:srgbClr val="222222"/>
                </a:solidFill>
                <a:effectLst/>
                <a:latin typeface="Helvetica" panose="020B0604020202020204" pitchFamily="34" charset="0"/>
              </a:rPr>
              <a:t>ntohl</a:t>
            </a:r>
            <a:r>
              <a:rPr lang="ru-RU" b="0" i="0" dirty="0">
                <a:solidFill>
                  <a:srgbClr val="222222"/>
                </a:solidFill>
                <a:effectLst/>
                <a:latin typeface="Helvetica" panose="020B0604020202020204" pitchFamily="34" charset="0"/>
              </a:rPr>
              <a:t>/s. Это расшифровывается как </a:t>
            </a:r>
            <a:r>
              <a:rPr lang="ru-RU" b="0" i="0" dirty="0" err="1">
                <a:solidFill>
                  <a:srgbClr val="222222"/>
                </a:solidFill>
                <a:effectLst/>
                <a:latin typeface="Helvetica" panose="020B0604020202020204" pitchFamily="34" charset="0"/>
              </a:rPr>
              <a:t>HostToNetworkLong</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Short</a:t>
            </a:r>
            <a:r>
              <a:rPr lang="ru-RU" b="0" i="0" dirty="0">
                <a:solidFill>
                  <a:srgbClr val="222222"/>
                </a:solidFill>
                <a:effectLst/>
                <a:latin typeface="Helvetica" panose="020B0604020202020204" pitchFamily="34" charset="0"/>
              </a:rPr>
              <a:t> и наоборот. Мол,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 это </a:t>
            </a:r>
            <a:r>
              <a:rPr lang="ru-RU" b="0" i="0" dirty="0" err="1">
                <a:solidFill>
                  <a:srgbClr val="222222"/>
                </a:solidFill>
                <a:effectLst/>
                <a:latin typeface="Helvetica" panose="020B0604020202020204" pitchFamily="34" charset="0"/>
              </a:rPr>
              <a:t>host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 Причем если в программе итак все числа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a:t>
            </a:r>
            <a:r>
              <a:rPr lang="ru-RU" b="0" i="0" dirty="0" err="1">
                <a:solidFill>
                  <a:srgbClr val="222222"/>
                </a:solidFill>
                <a:effectLst/>
                <a:latin typeface="Helvetica" panose="020B0604020202020204" pitchFamily="34" charset="0"/>
              </a:rPr>
              <a:t>hton</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ntoh</a:t>
            </a:r>
            <a:r>
              <a:rPr lang="ru-RU" b="0" i="0" dirty="0">
                <a:solidFill>
                  <a:srgbClr val="222222"/>
                </a:solidFill>
                <a:effectLst/>
                <a:latin typeface="Helvetica" panose="020B0604020202020204" pitchFamily="34" charset="0"/>
              </a:rPr>
              <a:t> не будут делать ничего, а иначе будут конвертировать. Еще есть функции для более высокоуровневой обработки - </a:t>
            </a:r>
            <a:r>
              <a:rPr lang="ru-RU" b="0" i="0" dirty="0" err="1">
                <a:solidFill>
                  <a:srgbClr val="222222"/>
                </a:solidFill>
                <a:effectLst/>
                <a:latin typeface="Helvetica" panose="020B0604020202020204" pitchFamily="34" charset="0"/>
              </a:rPr>
              <a:t>inet_aton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inet_pton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inet_addr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inet_network</a:t>
            </a:r>
            <a:r>
              <a:rPr lang="ru-RU" b="0" i="0" dirty="0">
                <a:solidFill>
                  <a:srgbClr val="222222"/>
                </a:solidFill>
                <a:effectLst/>
                <a:latin typeface="Helvetica" panose="020B0604020202020204" pitchFamily="34" charset="0"/>
              </a:rPr>
              <a:t> и другие. Они в основном занимаются тем, что конвертируют строку с IP адресом в число уже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виде, или в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76259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ней первое поля мы обязаны заполнить как AF_INET, чтобы в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через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a:t>
            </a:r>
            <a:r>
              <a:rPr lang="ru-RU" b="0" i="0" dirty="0">
                <a:solidFill>
                  <a:srgbClr val="222222"/>
                </a:solidFill>
                <a:effectLst/>
                <a:latin typeface="Helvetica" panose="020B0604020202020204" pitchFamily="34" charset="0"/>
              </a:rPr>
              <a:t>-&gt;</a:t>
            </a:r>
            <a:r>
              <a:rPr lang="ru-RU" b="0" i="0" dirty="0" err="1">
                <a:solidFill>
                  <a:srgbClr val="222222"/>
                </a:solidFill>
                <a:effectLst/>
                <a:latin typeface="Helvetica" panose="020B0604020202020204" pitchFamily="34" charset="0"/>
              </a:rPr>
              <a:t>sa_family</a:t>
            </a:r>
            <a:r>
              <a:rPr lang="ru-RU" b="0" i="0" dirty="0">
                <a:solidFill>
                  <a:srgbClr val="222222"/>
                </a:solidFill>
                <a:effectLst/>
                <a:latin typeface="Helvetica" panose="020B0604020202020204" pitchFamily="34" charset="0"/>
              </a:rPr>
              <a:t> можно было узнать тип адреса. Дальше идут порт и IP адрес. Порт - это два байта, по которым на одном IP адресе можно создать много соединений. Порт - это то, что транспортный уровень добавляет поверх сетевого. IP адрес - это 4 байта, которые обычно в читаемом виде выглядят как 4 числа от 0 до 255, разделенные точками. Можно заметить странное решение, что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лежит как один </a:t>
            </a:r>
            <a:r>
              <a:rPr lang="ru-RU" b="0" i="0" dirty="0" err="1">
                <a:solidFill>
                  <a:srgbClr val="222222"/>
                </a:solidFill>
                <a:effectLst/>
                <a:latin typeface="Helvetica" panose="020B0604020202020204" pitchFamily="34" charset="0"/>
              </a:rPr>
              <a:t>мембер</a:t>
            </a:r>
            <a:r>
              <a:rPr lang="ru-RU" b="0" i="0" dirty="0">
                <a:solidFill>
                  <a:srgbClr val="222222"/>
                </a:solidFill>
                <a:effectLst/>
                <a:latin typeface="Helvetica" panose="020B0604020202020204" pitchFamily="34" charset="0"/>
              </a:rPr>
              <a:t> в структуре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Зачем такое надо? Почему не вставить этот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как есть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Дело в том, что по стандарту не запрещено добавлять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больше полей, и некоторые ядра это делают. Поля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заполняются не так тривиально, как может показаться.</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Во-первых, дело в порядке байт. В разных приложениях, или даже внутри одного можно писать числа как </a:t>
            </a:r>
            <a:r>
              <a:rPr lang="ru-RU" b="0" i="0" dirty="0" err="1">
                <a:solidFill>
                  <a:srgbClr val="222222"/>
                </a:solidFill>
                <a:effectLst/>
                <a:latin typeface="Helvetica" panose="020B0604020202020204" pitchFamily="34" charset="0"/>
              </a:rPr>
              <a:t>big-endian</a:t>
            </a:r>
            <a:r>
              <a:rPr lang="ru-RU" b="0" i="0" dirty="0">
                <a:solidFill>
                  <a:srgbClr val="222222"/>
                </a:solidFill>
                <a:effectLst/>
                <a:latin typeface="Helvetica" panose="020B0604020202020204" pitchFamily="34" charset="0"/>
              </a:rPr>
              <a:t> или как </a:t>
            </a:r>
            <a:r>
              <a:rPr lang="ru-RU" b="0" i="0" dirty="0" err="1">
                <a:solidFill>
                  <a:srgbClr val="222222"/>
                </a:solidFill>
                <a:effectLst/>
                <a:latin typeface="Helvetica" panose="020B0604020202020204" pitchFamily="34" charset="0"/>
              </a:rPr>
              <a:t>little-endian</a:t>
            </a:r>
            <a:r>
              <a:rPr lang="ru-RU" b="0" i="0" dirty="0">
                <a:solidFill>
                  <a:srgbClr val="222222"/>
                </a:solidFill>
                <a:effectLst/>
                <a:latin typeface="Helvetica" panose="020B0604020202020204" pitchFamily="34" charset="0"/>
              </a:rPr>
              <a:t>. В случае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числа в памяти устроены как мы привыкли - слева байты отвечающие за самые значащие позиции, и правее идут по убыванию. В случае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все наоборот. Нужно было договориться о том, как в сетях будут передаваться данные, и решили выбрать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Эти способы не хуже или лучше друг друга, они просто разные, и нужно было выбрать один.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еще иногда называют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byte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Так вот к чему это все?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порядок байт IP адреса и порта уже должен быть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есть нельзя взять, и число порта присвоить в поле </a:t>
            </a:r>
            <a:r>
              <a:rPr lang="ru-RU" b="0" i="0" dirty="0" err="1">
                <a:solidFill>
                  <a:srgbClr val="222222"/>
                </a:solidFill>
                <a:effectLst/>
                <a:latin typeface="Helvetica" panose="020B0604020202020204" pitchFamily="34" charset="0"/>
              </a:rPr>
              <a:t>sin_port</a:t>
            </a:r>
            <a:r>
              <a:rPr lang="ru-RU" b="0" i="0" dirty="0">
                <a:solidFill>
                  <a:srgbClr val="222222"/>
                </a:solidFill>
                <a:effectLst/>
                <a:latin typeface="Helvetica" panose="020B0604020202020204" pitchFamily="34" charset="0"/>
              </a:rPr>
              <a:t>. Надо его преобразовать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если оно еще не в нем. Для этого стандартная библиотека дает нам функции </a:t>
            </a:r>
            <a:r>
              <a:rPr lang="ru-RU" b="0" i="0" dirty="0" err="1">
                <a:solidFill>
                  <a:srgbClr val="222222"/>
                </a:solidFill>
                <a:effectLst/>
                <a:latin typeface="Helvetica" panose="020B0604020202020204" pitchFamily="34" charset="0"/>
              </a:rPr>
              <a:t>htonl</a:t>
            </a:r>
            <a:r>
              <a:rPr lang="ru-RU" b="0" i="0" dirty="0">
                <a:solidFill>
                  <a:srgbClr val="222222"/>
                </a:solidFill>
                <a:effectLst/>
                <a:latin typeface="Helvetica" panose="020B0604020202020204" pitchFamily="34" charset="0"/>
              </a:rPr>
              <a:t>/s и </a:t>
            </a:r>
            <a:r>
              <a:rPr lang="ru-RU" b="0" i="0" dirty="0" err="1">
                <a:solidFill>
                  <a:srgbClr val="222222"/>
                </a:solidFill>
                <a:effectLst/>
                <a:latin typeface="Helvetica" panose="020B0604020202020204" pitchFamily="34" charset="0"/>
              </a:rPr>
              <a:t>ntohl</a:t>
            </a:r>
            <a:r>
              <a:rPr lang="ru-RU" b="0" i="0" dirty="0">
                <a:solidFill>
                  <a:srgbClr val="222222"/>
                </a:solidFill>
                <a:effectLst/>
                <a:latin typeface="Helvetica" panose="020B0604020202020204" pitchFamily="34" charset="0"/>
              </a:rPr>
              <a:t>/s. Это расшифровывается как </a:t>
            </a:r>
            <a:r>
              <a:rPr lang="ru-RU" b="0" i="0" dirty="0" err="1">
                <a:solidFill>
                  <a:srgbClr val="222222"/>
                </a:solidFill>
                <a:effectLst/>
                <a:latin typeface="Helvetica" panose="020B0604020202020204" pitchFamily="34" charset="0"/>
              </a:rPr>
              <a:t>HostToNetworkLong</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Short</a:t>
            </a:r>
            <a:r>
              <a:rPr lang="ru-RU" b="0" i="0" dirty="0">
                <a:solidFill>
                  <a:srgbClr val="222222"/>
                </a:solidFill>
                <a:effectLst/>
                <a:latin typeface="Helvetica" panose="020B0604020202020204" pitchFamily="34" charset="0"/>
              </a:rPr>
              <a:t> и наоборот. Мол,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 это </a:t>
            </a:r>
            <a:r>
              <a:rPr lang="ru-RU" b="0" i="0" dirty="0" err="1">
                <a:solidFill>
                  <a:srgbClr val="222222"/>
                </a:solidFill>
                <a:effectLst/>
                <a:latin typeface="Helvetica" panose="020B0604020202020204" pitchFamily="34" charset="0"/>
              </a:rPr>
              <a:t>host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 Причем если в программе итак все числа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a:t>
            </a:r>
            <a:r>
              <a:rPr lang="ru-RU" b="0" i="0" dirty="0" err="1">
                <a:solidFill>
                  <a:srgbClr val="222222"/>
                </a:solidFill>
                <a:effectLst/>
                <a:latin typeface="Helvetica" panose="020B0604020202020204" pitchFamily="34" charset="0"/>
              </a:rPr>
              <a:t>hton</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ntoh</a:t>
            </a:r>
            <a:r>
              <a:rPr lang="ru-RU" b="0" i="0" dirty="0">
                <a:solidFill>
                  <a:srgbClr val="222222"/>
                </a:solidFill>
                <a:effectLst/>
                <a:latin typeface="Helvetica" panose="020B0604020202020204" pitchFamily="34" charset="0"/>
              </a:rPr>
              <a:t> не будут делать ничего, а иначе будут конвертировать. Еще есть функции для более высокоуровневой обработки - </a:t>
            </a:r>
            <a:r>
              <a:rPr lang="ru-RU" b="0" i="0" dirty="0" err="1">
                <a:solidFill>
                  <a:srgbClr val="222222"/>
                </a:solidFill>
                <a:effectLst/>
                <a:latin typeface="Helvetica" panose="020B0604020202020204" pitchFamily="34" charset="0"/>
              </a:rPr>
              <a:t>inet_aton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inet_pton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inet_addr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inet_network</a:t>
            </a:r>
            <a:r>
              <a:rPr lang="ru-RU" b="0" i="0" dirty="0">
                <a:solidFill>
                  <a:srgbClr val="222222"/>
                </a:solidFill>
                <a:effectLst/>
                <a:latin typeface="Helvetica" panose="020B0604020202020204" pitchFamily="34" charset="0"/>
              </a:rPr>
              <a:t> и другие. Они в основном занимаются тем, что конвертируют строку с IP адресом в число уже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виде, или в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3380324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ней первое поля мы обязаны заполнить как AF_INET, чтобы в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через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a:t>
            </a:r>
            <a:r>
              <a:rPr lang="ru-RU" b="0" i="0" dirty="0">
                <a:solidFill>
                  <a:srgbClr val="222222"/>
                </a:solidFill>
                <a:effectLst/>
                <a:latin typeface="Helvetica" panose="020B0604020202020204" pitchFamily="34" charset="0"/>
              </a:rPr>
              <a:t>-&gt;</a:t>
            </a:r>
            <a:r>
              <a:rPr lang="ru-RU" b="0" i="0" dirty="0" err="1">
                <a:solidFill>
                  <a:srgbClr val="222222"/>
                </a:solidFill>
                <a:effectLst/>
                <a:latin typeface="Helvetica" panose="020B0604020202020204" pitchFamily="34" charset="0"/>
              </a:rPr>
              <a:t>sa_family</a:t>
            </a:r>
            <a:r>
              <a:rPr lang="ru-RU" b="0" i="0" dirty="0">
                <a:solidFill>
                  <a:srgbClr val="222222"/>
                </a:solidFill>
                <a:effectLst/>
                <a:latin typeface="Helvetica" panose="020B0604020202020204" pitchFamily="34" charset="0"/>
              </a:rPr>
              <a:t> можно было узнать тип адреса. Дальше идут порт и IP адрес. Порт - это два байта, по которым на одном IP адресе можно создать много соединений. Порт - это то, что транспортный уровень добавляет поверх сетевого. IP адрес - это 4 байта, которые обычно в читаемом виде выглядят как 4 числа от 0 до 255, разделенные точками. Можно заметить странное решение, что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лежит как один </a:t>
            </a:r>
            <a:r>
              <a:rPr lang="ru-RU" b="0" i="0" dirty="0" err="1">
                <a:solidFill>
                  <a:srgbClr val="222222"/>
                </a:solidFill>
                <a:effectLst/>
                <a:latin typeface="Helvetica" panose="020B0604020202020204" pitchFamily="34" charset="0"/>
              </a:rPr>
              <a:t>мембер</a:t>
            </a:r>
            <a:r>
              <a:rPr lang="ru-RU" b="0" i="0" dirty="0">
                <a:solidFill>
                  <a:srgbClr val="222222"/>
                </a:solidFill>
                <a:effectLst/>
                <a:latin typeface="Helvetica" panose="020B0604020202020204" pitchFamily="34" charset="0"/>
              </a:rPr>
              <a:t> в структуре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Зачем такое надо? Почему не вставить этот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как есть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Дело в том, что по стандарту не запрещено добавлять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больше полей, и некоторые ядра это делают. Поля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заполняются не так тривиально, как может показаться.</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Во-первых, дело в порядке байт. В разных приложениях, или даже внутри одного можно писать числа как </a:t>
            </a:r>
            <a:r>
              <a:rPr lang="ru-RU" b="0" i="0" dirty="0" err="1">
                <a:solidFill>
                  <a:srgbClr val="222222"/>
                </a:solidFill>
                <a:effectLst/>
                <a:latin typeface="Helvetica" panose="020B0604020202020204" pitchFamily="34" charset="0"/>
              </a:rPr>
              <a:t>big-endian</a:t>
            </a:r>
            <a:r>
              <a:rPr lang="ru-RU" b="0" i="0" dirty="0">
                <a:solidFill>
                  <a:srgbClr val="222222"/>
                </a:solidFill>
                <a:effectLst/>
                <a:latin typeface="Helvetica" panose="020B0604020202020204" pitchFamily="34" charset="0"/>
              </a:rPr>
              <a:t> или как </a:t>
            </a:r>
            <a:r>
              <a:rPr lang="ru-RU" b="0" i="0" dirty="0" err="1">
                <a:solidFill>
                  <a:srgbClr val="222222"/>
                </a:solidFill>
                <a:effectLst/>
                <a:latin typeface="Helvetica" panose="020B0604020202020204" pitchFamily="34" charset="0"/>
              </a:rPr>
              <a:t>little-endian</a:t>
            </a:r>
            <a:r>
              <a:rPr lang="ru-RU" b="0" i="0" dirty="0">
                <a:solidFill>
                  <a:srgbClr val="222222"/>
                </a:solidFill>
                <a:effectLst/>
                <a:latin typeface="Helvetica" panose="020B0604020202020204" pitchFamily="34" charset="0"/>
              </a:rPr>
              <a:t>. В случае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числа в памяти устроены как мы привыкли - слева байты отвечающие за самые значащие позиции, и правее идут по убыванию. В случае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все наоборот. Нужно было договориться о том, как в сетях будут передаваться данные, и решили выбрать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Эти способы не хуже или лучше друг друга, они просто разные, и нужно было выбрать один.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еще иногда называют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byte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Так вот к чему это все?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порядок байт IP адреса и порта уже должен быть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есть нельзя взять, и число порта присвоить в поле </a:t>
            </a:r>
            <a:r>
              <a:rPr lang="ru-RU" b="0" i="0" dirty="0" err="1">
                <a:solidFill>
                  <a:srgbClr val="222222"/>
                </a:solidFill>
                <a:effectLst/>
                <a:latin typeface="Helvetica" panose="020B0604020202020204" pitchFamily="34" charset="0"/>
              </a:rPr>
              <a:t>sin_port</a:t>
            </a:r>
            <a:r>
              <a:rPr lang="ru-RU" b="0" i="0" dirty="0">
                <a:solidFill>
                  <a:srgbClr val="222222"/>
                </a:solidFill>
                <a:effectLst/>
                <a:latin typeface="Helvetica" panose="020B0604020202020204" pitchFamily="34" charset="0"/>
              </a:rPr>
              <a:t>. Надо его преобразовать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если оно еще не в нем. Для этого стандартная библиотека дает нам функции </a:t>
            </a:r>
            <a:r>
              <a:rPr lang="ru-RU" b="0" i="0" dirty="0" err="1">
                <a:solidFill>
                  <a:srgbClr val="222222"/>
                </a:solidFill>
                <a:effectLst/>
                <a:latin typeface="Helvetica" panose="020B0604020202020204" pitchFamily="34" charset="0"/>
              </a:rPr>
              <a:t>htonl</a:t>
            </a:r>
            <a:r>
              <a:rPr lang="ru-RU" b="0" i="0" dirty="0">
                <a:solidFill>
                  <a:srgbClr val="222222"/>
                </a:solidFill>
                <a:effectLst/>
                <a:latin typeface="Helvetica" panose="020B0604020202020204" pitchFamily="34" charset="0"/>
              </a:rPr>
              <a:t>/s и </a:t>
            </a:r>
            <a:r>
              <a:rPr lang="ru-RU" b="0" i="0" dirty="0" err="1">
                <a:solidFill>
                  <a:srgbClr val="222222"/>
                </a:solidFill>
                <a:effectLst/>
                <a:latin typeface="Helvetica" panose="020B0604020202020204" pitchFamily="34" charset="0"/>
              </a:rPr>
              <a:t>ntohl</a:t>
            </a:r>
            <a:r>
              <a:rPr lang="ru-RU" b="0" i="0" dirty="0">
                <a:solidFill>
                  <a:srgbClr val="222222"/>
                </a:solidFill>
                <a:effectLst/>
                <a:latin typeface="Helvetica" panose="020B0604020202020204" pitchFamily="34" charset="0"/>
              </a:rPr>
              <a:t>/s. Это расшифровывается как </a:t>
            </a:r>
            <a:r>
              <a:rPr lang="ru-RU" b="0" i="0" dirty="0" err="1">
                <a:solidFill>
                  <a:srgbClr val="222222"/>
                </a:solidFill>
                <a:effectLst/>
                <a:latin typeface="Helvetica" panose="020B0604020202020204" pitchFamily="34" charset="0"/>
              </a:rPr>
              <a:t>HostToNetworkLong</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Short</a:t>
            </a:r>
            <a:r>
              <a:rPr lang="ru-RU" b="0" i="0" dirty="0">
                <a:solidFill>
                  <a:srgbClr val="222222"/>
                </a:solidFill>
                <a:effectLst/>
                <a:latin typeface="Helvetica" panose="020B0604020202020204" pitchFamily="34" charset="0"/>
              </a:rPr>
              <a:t> и наоборот. Мол,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 это </a:t>
            </a:r>
            <a:r>
              <a:rPr lang="ru-RU" b="0" i="0" dirty="0" err="1">
                <a:solidFill>
                  <a:srgbClr val="222222"/>
                </a:solidFill>
                <a:effectLst/>
                <a:latin typeface="Helvetica" panose="020B0604020202020204" pitchFamily="34" charset="0"/>
              </a:rPr>
              <a:t>host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 Причем если в программе итак все числа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a:t>
            </a:r>
            <a:r>
              <a:rPr lang="ru-RU" b="0" i="0" dirty="0" err="1">
                <a:solidFill>
                  <a:srgbClr val="222222"/>
                </a:solidFill>
                <a:effectLst/>
                <a:latin typeface="Helvetica" panose="020B0604020202020204" pitchFamily="34" charset="0"/>
              </a:rPr>
              <a:t>hton</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ntoh</a:t>
            </a:r>
            <a:r>
              <a:rPr lang="ru-RU" b="0" i="0" dirty="0">
                <a:solidFill>
                  <a:srgbClr val="222222"/>
                </a:solidFill>
                <a:effectLst/>
                <a:latin typeface="Helvetica" panose="020B0604020202020204" pitchFamily="34" charset="0"/>
              </a:rPr>
              <a:t> не будут делать ничего, а иначе будут конвертировать. Еще есть функции для более высокоуровневой обработки - </a:t>
            </a:r>
            <a:r>
              <a:rPr lang="ru-RU" b="0" i="0" dirty="0" err="1">
                <a:solidFill>
                  <a:srgbClr val="222222"/>
                </a:solidFill>
                <a:effectLst/>
                <a:latin typeface="Helvetica" panose="020B0604020202020204" pitchFamily="34" charset="0"/>
              </a:rPr>
              <a:t>inet_aton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inet_pton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inet_addr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inet_network</a:t>
            </a:r>
            <a:r>
              <a:rPr lang="ru-RU" b="0" i="0" dirty="0">
                <a:solidFill>
                  <a:srgbClr val="222222"/>
                </a:solidFill>
                <a:effectLst/>
                <a:latin typeface="Helvetica" panose="020B0604020202020204" pitchFamily="34" charset="0"/>
              </a:rPr>
              <a:t> и другие. Они в основном занимаются тем, что конвертируют строку с IP адресом в число уже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виде, или в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250883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В ней первое поля мы обязаны заполнить как AF_INET, чтобы в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через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a:t>
            </a:r>
            <a:r>
              <a:rPr lang="ru-RU" b="0" i="0" dirty="0">
                <a:solidFill>
                  <a:srgbClr val="222222"/>
                </a:solidFill>
                <a:effectLst/>
                <a:latin typeface="Helvetica" panose="020B0604020202020204" pitchFamily="34" charset="0"/>
              </a:rPr>
              <a:t>-&gt;</a:t>
            </a:r>
            <a:r>
              <a:rPr lang="ru-RU" b="0" i="0" dirty="0" err="1">
                <a:solidFill>
                  <a:srgbClr val="222222"/>
                </a:solidFill>
                <a:effectLst/>
                <a:latin typeface="Helvetica" panose="020B0604020202020204" pitchFamily="34" charset="0"/>
              </a:rPr>
              <a:t>sa_family</a:t>
            </a:r>
            <a:r>
              <a:rPr lang="ru-RU" b="0" i="0" dirty="0">
                <a:solidFill>
                  <a:srgbClr val="222222"/>
                </a:solidFill>
                <a:effectLst/>
                <a:latin typeface="Helvetica" panose="020B0604020202020204" pitchFamily="34" charset="0"/>
              </a:rPr>
              <a:t> можно было узнать тип адреса. Дальше идут порт и IP адрес. Порт - это два байта, по которым на одном IP адресе можно создать много соединений. Порт - это то, что транспортный уровень добавляет поверх сетевого. IP адрес - это 4 байта, которые обычно в читаемом виде выглядят как 4 числа от 0 до 255, разделенные точками. Можно заметить странное решение, что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лежит как один </a:t>
            </a:r>
            <a:r>
              <a:rPr lang="ru-RU" b="0" i="0" dirty="0" err="1">
                <a:solidFill>
                  <a:srgbClr val="222222"/>
                </a:solidFill>
                <a:effectLst/>
                <a:latin typeface="Helvetica" panose="020B0604020202020204" pitchFamily="34" charset="0"/>
              </a:rPr>
              <a:t>мембер</a:t>
            </a:r>
            <a:r>
              <a:rPr lang="ru-RU" b="0" i="0" dirty="0">
                <a:solidFill>
                  <a:srgbClr val="222222"/>
                </a:solidFill>
                <a:effectLst/>
                <a:latin typeface="Helvetica" panose="020B0604020202020204" pitchFamily="34" charset="0"/>
              </a:rPr>
              <a:t> в структуре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Зачем такое надо? Почему не вставить этот </a:t>
            </a:r>
            <a:r>
              <a:rPr lang="ru-RU" b="0" i="0" dirty="0" err="1">
                <a:solidFill>
                  <a:srgbClr val="222222"/>
                </a:solidFill>
                <a:effectLst/>
                <a:latin typeface="Helvetica" panose="020B0604020202020204" pitchFamily="34" charset="0"/>
              </a:rPr>
              <a:t>s_addr</a:t>
            </a:r>
            <a:r>
              <a:rPr lang="ru-RU" b="0" i="0" dirty="0">
                <a:solidFill>
                  <a:srgbClr val="222222"/>
                </a:solidFill>
                <a:effectLst/>
                <a:latin typeface="Helvetica" panose="020B0604020202020204" pitchFamily="34" charset="0"/>
              </a:rPr>
              <a:t> как есть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Дело в том, что по стандарту не запрещено добавлять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in_addr</a:t>
            </a:r>
            <a:r>
              <a:rPr lang="ru-RU" b="0" i="0" dirty="0">
                <a:solidFill>
                  <a:srgbClr val="222222"/>
                </a:solidFill>
                <a:effectLst/>
                <a:latin typeface="Helvetica" panose="020B0604020202020204" pitchFamily="34" charset="0"/>
              </a:rPr>
              <a:t> больше полей, и некоторые ядра это делают. Поля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заполняются не так тривиально, как может показаться.</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Во-первых, дело в порядке байт. В разных приложениях, или даже внутри одного можно писать числа как </a:t>
            </a:r>
            <a:r>
              <a:rPr lang="ru-RU" b="0" i="0" dirty="0" err="1">
                <a:solidFill>
                  <a:srgbClr val="222222"/>
                </a:solidFill>
                <a:effectLst/>
                <a:latin typeface="Helvetica" panose="020B0604020202020204" pitchFamily="34" charset="0"/>
              </a:rPr>
              <a:t>big-endian</a:t>
            </a:r>
            <a:r>
              <a:rPr lang="ru-RU" b="0" i="0" dirty="0">
                <a:solidFill>
                  <a:srgbClr val="222222"/>
                </a:solidFill>
                <a:effectLst/>
                <a:latin typeface="Helvetica" panose="020B0604020202020204" pitchFamily="34" charset="0"/>
              </a:rPr>
              <a:t> или как </a:t>
            </a:r>
            <a:r>
              <a:rPr lang="ru-RU" b="0" i="0" dirty="0" err="1">
                <a:solidFill>
                  <a:srgbClr val="222222"/>
                </a:solidFill>
                <a:effectLst/>
                <a:latin typeface="Helvetica" panose="020B0604020202020204" pitchFamily="34" charset="0"/>
              </a:rPr>
              <a:t>little-endian</a:t>
            </a:r>
            <a:r>
              <a:rPr lang="ru-RU" b="0" i="0" dirty="0">
                <a:solidFill>
                  <a:srgbClr val="222222"/>
                </a:solidFill>
                <a:effectLst/>
                <a:latin typeface="Helvetica" panose="020B0604020202020204" pitchFamily="34" charset="0"/>
              </a:rPr>
              <a:t>. В случае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числа в памяти устроены как мы привыкли - слева байты отвечающие за самые значащие позиции, и правее идут по убыванию. В случае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все наоборот. Нужно было договориться о том, как в сетях будут передаваться данные, и решили выбрать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Эти способы не хуже или лучше друг друга, они просто разные, и нужно было выбрать один.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еще иногда называют </a:t>
            </a:r>
            <a:r>
              <a:rPr lang="ru-RU" b="0" i="0" dirty="0" err="1">
                <a:solidFill>
                  <a:srgbClr val="222222"/>
                </a:solidFill>
                <a:effectLst/>
                <a:latin typeface="Helvetica" panose="020B0604020202020204" pitchFamily="34" charset="0"/>
              </a:rPr>
              <a:t>network</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byte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Так вот к чему это все?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порядок байт IP адреса и порта уже должен быть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есть нельзя взять, и число порта присвоить в поле </a:t>
            </a:r>
            <a:r>
              <a:rPr lang="ru-RU" b="0" i="0" dirty="0" err="1">
                <a:solidFill>
                  <a:srgbClr val="222222"/>
                </a:solidFill>
                <a:effectLst/>
                <a:latin typeface="Helvetica" panose="020B0604020202020204" pitchFamily="34" charset="0"/>
              </a:rPr>
              <a:t>sin_port</a:t>
            </a:r>
            <a:r>
              <a:rPr lang="ru-RU" b="0" i="0" dirty="0">
                <a:solidFill>
                  <a:srgbClr val="222222"/>
                </a:solidFill>
                <a:effectLst/>
                <a:latin typeface="Helvetica" panose="020B0604020202020204" pitchFamily="34" charset="0"/>
              </a:rPr>
              <a:t>. Надо его преобразовать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если оно еще не в нем. Для этого стандартная библиотека дает нам функции </a:t>
            </a:r>
            <a:r>
              <a:rPr lang="ru-RU" b="0" i="0" dirty="0" err="1">
                <a:solidFill>
                  <a:srgbClr val="222222"/>
                </a:solidFill>
                <a:effectLst/>
                <a:latin typeface="Helvetica" panose="020B0604020202020204" pitchFamily="34" charset="0"/>
              </a:rPr>
              <a:t>htonl</a:t>
            </a:r>
            <a:r>
              <a:rPr lang="ru-RU" b="0" i="0" dirty="0">
                <a:solidFill>
                  <a:srgbClr val="222222"/>
                </a:solidFill>
                <a:effectLst/>
                <a:latin typeface="Helvetica" panose="020B0604020202020204" pitchFamily="34" charset="0"/>
              </a:rPr>
              <a:t>/s и </a:t>
            </a:r>
            <a:r>
              <a:rPr lang="ru-RU" b="0" i="0" dirty="0" err="1">
                <a:solidFill>
                  <a:srgbClr val="222222"/>
                </a:solidFill>
                <a:effectLst/>
                <a:latin typeface="Helvetica" panose="020B0604020202020204" pitchFamily="34" charset="0"/>
              </a:rPr>
              <a:t>ntohl</a:t>
            </a:r>
            <a:r>
              <a:rPr lang="ru-RU" b="0" i="0" dirty="0">
                <a:solidFill>
                  <a:srgbClr val="222222"/>
                </a:solidFill>
                <a:effectLst/>
                <a:latin typeface="Helvetica" panose="020B0604020202020204" pitchFamily="34" charset="0"/>
              </a:rPr>
              <a:t>/s. Это расшифровывается как </a:t>
            </a:r>
            <a:r>
              <a:rPr lang="ru-RU" b="0" i="0" dirty="0" err="1">
                <a:solidFill>
                  <a:srgbClr val="222222"/>
                </a:solidFill>
                <a:effectLst/>
                <a:latin typeface="Helvetica" panose="020B0604020202020204" pitchFamily="34" charset="0"/>
              </a:rPr>
              <a:t>HostToNetworkLong</a:t>
            </a:r>
            <a:r>
              <a:rPr lang="ru-RU" b="0" i="0" dirty="0">
                <a:solidFill>
                  <a:srgbClr val="222222"/>
                </a:solidFill>
                <a:effectLst/>
                <a:latin typeface="Helvetica" panose="020B0604020202020204" pitchFamily="34" charset="0"/>
              </a:rPr>
              <a:t>/</a:t>
            </a:r>
            <a:r>
              <a:rPr lang="ru-RU" b="0" i="0" dirty="0" err="1">
                <a:solidFill>
                  <a:srgbClr val="222222"/>
                </a:solidFill>
                <a:effectLst/>
                <a:latin typeface="Helvetica" panose="020B0604020202020204" pitchFamily="34" charset="0"/>
              </a:rPr>
              <a:t>Short</a:t>
            </a:r>
            <a:r>
              <a:rPr lang="ru-RU" b="0" i="0" dirty="0">
                <a:solidFill>
                  <a:srgbClr val="222222"/>
                </a:solidFill>
                <a:effectLst/>
                <a:latin typeface="Helvetica" panose="020B0604020202020204" pitchFamily="34" charset="0"/>
              </a:rPr>
              <a:t> и наоборот. Мол,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 это </a:t>
            </a:r>
            <a:r>
              <a:rPr lang="ru-RU" b="0" i="0" dirty="0" err="1">
                <a:solidFill>
                  <a:srgbClr val="222222"/>
                </a:solidFill>
                <a:effectLst/>
                <a:latin typeface="Helvetica" panose="020B0604020202020204" pitchFamily="34" charset="0"/>
              </a:rPr>
              <a:t>host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order</a:t>
            </a:r>
            <a:r>
              <a:rPr lang="ru-RU" b="0" i="0" dirty="0">
                <a:solidFill>
                  <a:srgbClr val="222222"/>
                </a:solidFill>
                <a:effectLst/>
                <a:latin typeface="Helvetica" panose="020B0604020202020204" pitchFamily="34" charset="0"/>
              </a:rPr>
              <a:t>. Причем если в программе итак все числа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то </a:t>
            </a:r>
            <a:r>
              <a:rPr lang="ru-RU" b="0" i="0" dirty="0" err="1">
                <a:solidFill>
                  <a:srgbClr val="222222"/>
                </a:solidFill>
                <a:effectLst/>
                <a:latin typeface="Helvetica" panose="020B0604020202020204" pitchFamily="34" charset="0"/>
              </a:rPr>
              <a:t>hton</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ntoh</a:t>
            </a:r>
            <a:r>
              <a:rPr lang="ru-RU" b="0" i="0" dirty="0">
                <a:solidFill>
                  <a:srgbClr val="222222"/>
                </a:solidFill>
                <a:effectLst/>
                <a:latin typeface="Helvetica" panose="020B0604020202020204" pitchFamily="34" charset="0"/>
              </a:rPr>
              <a:t> не будут делать ничего, а иначе будут конвертировать. Еще есть функции для более высокоуровневой обработки - </a:t>
            </a:r>
            <a:r>
              <a:rPr lang="ru-RU" b="0" i="0" dirty="0" err="1">
                <a:solidFill>
                  <a:srgbClr val="222222"/>
                </a:solidFill>
                <a:effectLst/>
                <a:latin typeface="Helvetica" panose="020B0604020202020204" pitchFamily="34" charset="0"/>
              </a:rPr>
              <a:t>inet_aton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inet_pton</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inet_addr</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inet_network</a:t>
            </a:r>
            <a:r>
              <a:rPr lang="ru-RU" b="0" i="0" dirty="0">
                <a:solidFill>
                  <a:srgbClr val="222222"/>
                </a:solidFill>
                <a:effectLst/>
                <a:latin typeface="Helvetica" panose="020B0604020202020204" pitchFamily="34" charset="0"/>
              </a:rPr>
              <a:t> и другие. Они в основном занимаются тем, что конвертируют строку с IP адресом в число уже в </a:t>
            </a:r>
            <a:r>
              <a:rPr lang="ru-RU" b="0" i="0" dirty="0" err="1">
                <a:solidFill>
                  <a:srgbClr val="222222"/>
                </a:solidFill>
                <a:effectLst/>
                <a:latin typeface="Helvetica" panose="020B0604020202020204" pitchFamily="34" charset="0"/>
              </a:rPr>
              <a:t>big</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 виде, или в </a:t>
            </a:r>
            <a:r>
              <a:rPr lang="ru-RU" b="0" i="0" dirty="0" err="1">
                <a:solidFill>
                  <a:srgbClr val="222222"/>
                </a:solidFill>
                <a:effectLst/>
                <a:latin typeface="Helvetica" panose="020B0604020202020204" pitchFamily="34" charset="0"/>
              </a:rPr>
              <a:t>little</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endian</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1008858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Чтобы заполнить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нужно знать IP, получается. Как, если знаем только доменное имя, например, сайта? Для этого служит функция </a:t>
            </a:r>
            <a:r>
              <a:rPr lang="ru-RU" b="0" i="0" dirty="0" err="1">
                <a:solidFill>
                  <a:srgbClr val="222222"/>
                </a:solidFill>
                <a:effectLst/>
                <a:latin typeface="Helvetica" panose="020B0604020202020204" pitchFamily="34" charset="0"/>
              </a:rPr>
              <a:t>getaddrinfo</a:t>
            </a:r>
            <a:r>
              <a:rPr lang="ru-RU" b="0" i="0" dirty="0">
                <a:solidFill>
                  <a:srgbClr val="222222"/>
                </a:solidFill>
                <a:effectLst/>
                <a:latin typeface="Helvetica" panose="020B0604020202020204" pitchFamily="34" charset="0"/>
              </a:rPr>
              <a:t>. Она принимает строковый адрес, например, google.com, строковый порт, фильтр, который надо применить к результатам, и выходной параметр для результата, где будут лежат адреса и прочее. Вернуть она может больше одного адреса для одного домена, но как? Такое возможно, если, к примеру, сайт распределен на несколько серверов для балансировки нагрузки по ним, с разными типами сокетов.</a:t>
            </a:r>
          </a:p>
          <a:p>
            <a:pPr algn="l" fontAlgn="base"/>
            <a:endParaRPr lang="ru-RU" b="0" i="0" dirty="0">
              <a:solidFill>
                <a:srgbClr val="222222"/>
              </a:solidFill>
              <a:effectLst/>
              <a:latin typeface="Helvetica" panose="020B0604020202020204" pitchFamily="34" charset="0"/>
            </a:endParaRPr>
          </a:p>
          <a:p>
            <a:pPr algn="l" fontAlgn="base"/>
            <a:r>
              <a:rPr lang="ru-RU" b="0" i="0" dirty="0">
                <a:solidFill>
                  <a:srgbClr val="222222"/>
                </a:solidFill>
                <a:effectLst/>
                <a:latin typeface="Helvetica" panose="020B0604020202020204" pitchFamily="34" charset="0"/>
              </a:rPr>
              <a:t>Узнав IP и порт, сконвертировав их в сетевой порядок байт, можно поставить их в </a:t>
            </a:r>
            <a:r>
              <a:rPr lang="ru-RU" b="0" i="0" dirty="0" err="1">
                <a:solidFill>
                  <a:srgbClr val="222222"/>
                </a:solidFill>
                <a:effectLst/>
                <a:latin typeface="Helvetica" panose="020B0604020202020204" pitchFamily="34" charset="0"/>
              </a:rPr>
              <a:t>struct</a:t>
            </a:r>
            <a:r>
              <a:rPr lang="ru-RU" b="0" i="0" dirty="0">
                <a:solidFill>
                  <a:srgbClr val="222222"/>
                </a:solidFill>
                <a:effectLst/>
                <a:latin typeface="Helvetica" panose="020B0604020202020204" pitchFamily="34" charset="0"/>
              </a:rPr>
              <a:t>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23545773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Далее все как у UNIX сокетов - можно сразу делать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к другому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или делать явный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а потом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или делать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listen</a:t>
            </a:r>
            <a:r>
              <a:rPr lang="ru-RU" b="0" i="0" dirty="0">
                <a:solidFill>
                  <a:srgbClr val="222222"/>
                </a:solidFill>
                <a:effectLst/>
                <a:latin typeface="Helvetica" panose="020B0604020202020204" pitchFamily="34" charset="0"/>
              </a:rPr>
              <a:t>, чтобы создать сервер и принимать соединения через </a:t>
            </a:r>
            <a:r>
              <a:rPr lang="ru-RU" b="0" i="0" dirty="0" err="1">
                <a:solidFill>
                  <a:srgbClr val="222222"/>
                </a:solidFill>
                <a:effectLst/>
                <a:latin typeface="Helvetica" panose="020B0604020202020204" pitchFamily="34" charset="0"/>
              </a:rPr>
              <a:t>accept</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8862312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Далее все как у UNIX сокетов - можно сразу делать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к другому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или делать явный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а потом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или делать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listen</a:t>
            </a:r>
            <a:r>
              <a:rPr lang="ru-RU" b="0" i="0" dirty="0">
                <a:solidFill>
                  <a:srgbClr val="222222"/>
                </a:solidFill>
                <a:effectLst/>
                <a:latin typeface="Helvetica" panose="020B0604020202020204" pitchFamily="34" charset="0"/>
              </a:rPr>
              <a:t>, чтобы создать сервер и принимать соединения через </a:t>
            </a:r>
            <a:r>
              <a:rPr lang="ru-RU" b="0" i="0" dirty="0" err="1">
                <a:solidFill>
                  <a:srgbClr val="222222"/>
                </a:solidFill>
                <a:effectLst/>
                <a:latin typeface="Helvetica" panose="020B0604020202020204" pitchFamily="34" charset="0"/>
              </a:rPr>
              <a:t>accept</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37119747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Далее все как у UNIX сокетов - можно сразу делать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к другому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или делать явный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а потом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или делать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listen</a:t>
            </a:r>
            <a:r>
              <a:rPr lang="ru-RU" b="0" i="0" dirty="0">
                <a:solidFill>
                  <a:srgbClr val="222222"/>
                </a:solidFill>
                <a:effectLst/>
                <a:latin typeface="Helvetica" panose="020B0604020202020204" pitchFamily="34" charset="0"/>
              </a:rPr>
              <a:t>, чтобы создать сервер и принимать соединения через </a:t>
            </a:r>
            <a:r>
              <a:rPr lang="ru-RU" b="0" i="0" dirty="0" err="1">
                <a:solidFill>
                  <a:srgbClr val="222222"/>
                </a:solidFill>
                <a:effectLst/>
                <a:latin typeface="Helvetica" panose="020B0604020202020204" pitchFamily="34" charset="0"/>
              </a:rPr>
              <a:t>accept</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137076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И в конце дошли до более совершенных доменных сокетов UNIX. Оказалось, что можно на машине создавать именованные файлы особого типа, к которым привязываются сокеты. И они могут посылать друг другу сообщения как без установки соединения, сразу после создания, так и можно выделить особый сокет - сервер, к которому можно подключаться, и сервер создает для каждого клиентского подключения свой сокет, в который уже на сервере можно писать, а можно читать, что пишет клиент. При использовании очередей сообщений у нас сильнее ограничена емкость очереди, чем в сокетах. Кроме того, с сокетами можно использовать API для работы с файлами - </a:t>
            </a:r>
            <a:r>
              <a:rPr lang="ru-RU" sz="1200" b="0" i="0" u="none" strike="noStrike" cap="none" dirty="0" err="1">
                <a:solidFill>
                  <a:srgbClr val="000000"/>
                </a:solidFill>
                <a:effectLst/>
                <a:latin typeface="Calibri"/>
                <a:ea typeface="Calibri"/>
                <a:cs typeface="Calibri"/>
                <a:sym typeface="Calibri"/>
              </a:rPr>
              <a:t>read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write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close</a:t>
            </a:r>
            <a:r>
              <a:rPr lang="ru-RU" sz="1200" b="0" i="0" u="none" strike="noStrike" cap="none" dirty="0">
                <a:solidFill>
                  <a:srgbClr val="000000"/>
                </a:solidFill>
                <a:effectLst/>
                <a:latin typeface="Calibri"/>
                <a:ea typeface="Calibri"/>
                <a:cs typeface="Calibri"/>
                <a:sym typeface="Calibri"/>
              </a:rPr>
              <a:t>, асинхронную запись вроде </a:t>
            </a:r>
            <a:r>
              <a:rPr lang="ru-RU" sz="1200" b="0" i="0" u="none" strike="noStrike" cap="none" dirty="0" err="1">
                <a:solidFill>
                  <a:srgbClr val="000000"/>
                </a:solidFill>
                <a:effectLst/>
                <a:latin typeface="Calibri"/>
                <a:ea typeface="Calibri"/>
                <a:cs typeface="Calibri"/>
                <a:sym typeface="Calibri"/>
              </a:rPr>
              <a:t>aio_read</a:t>
            </a:r>
            <a:r>
              <a:rPr lang="ru-RU" sz="1200" b="0" i="0" u="none" strike="noStrike" cap="none" dirty="0">
                <a:solidFill>
                  <a:srgbClr val="000000"/>
                </a:solidFill>
                <a:effectLst/>
                <a:latin typeface="Calibri"/>
                <a:ea typeface="Calibri"/>
                <a:cs typeface="Calibri"/>
                <a:sym typeface="Calibri"/>
              </a:rPr>
              <a:t>, использовать библиотеки и системные вызовы, реализующие </a:t>
            </a:r>
            <a:r>
              <a:rPr lang="ru-RU" sz="1200" b="0" i="0" u="none" strike="noStrike" cap="none" dirty="0" err="1">
                <a:solidFill>
                  <a:srgbClr val="000000"/>
                </a:solidFill>
                <a:effectLst/>
                <a:latin typeface="Calibri"/>
                <a:ea typeface="Calibri"/>
                <a:cs typeface="Calibri"/>
                <a:sym typeface="Calibri"/>
              </a:rPr>
              <a:t>event-oriented</a:t>
            </a:r>
            <a:r>
              <a:rPr lang="ru-RU" sz="1200" b="0" i="0" u="none" strike="noStrike" cap="none" dirty="0">
                <a:solidFill>
                  <a:srgbClr val="000000"/>
                </a:solidFill>
                <a:effectLst/>
                <a:latin typeface="Calibri"/>
                <a:ea typeface="Calibri"/>
                <a:cs typeface="Calibri"/>
                <a:sym typeface="Calibri"/>
              </a:rPr>
              <a:t> обработку данных с сокетов. Но что совсем отсутствует в очередях сообщений, это выделенное понятие сервера. В чем проблема, когда есть много программ, и они хотят подключиться к одной главной программе для получения какой-то услуги? Проблема в том, что при складывании в одну очередь сообщений будет непонятно, кому и когда из нее читать. То есть сервер - главная программа - должен как-то уметь на каждого нового клиента создавать специально для взаимодействия с ним отдельную очередь. Реализовывать это самому на очередях сообщений сложно. Но сокеты делают это за нас - для этого и служат вызовы </a:t>
            </a:r>
            <a:r>
              <a:rPr lang="ru-RU" sz="1200" b="0" i="0" u="none" strike="noStrike" cap="none" dirty="0" err="1">
                <a:solidFill>
                  <a:srgbClr val="000000"/>
                </a:solidFill>
                <a:effectLst/>
                <a:latin typeface="Calibri"/>
                <a:ea typeface="Calibri"/>
                <a:cs typeface="Calibri"/>
                <a:sym typeface="Calibri"/>
              </a:rPr>
              <a:t>listen</a:t>
            </a:r>
            <a:r>
              <a:rPr lang="ru-RU" sz="1200" b="0" i="0" u="none" strike="noStrike" cap="none" dirty="0">
                <a:solidFill>
                  <a:srgbClr val="000000"/>
                </a:solidFill>
                <a:effectLst/>
                <a:latin typeface="Calibri"/>
                <a:ea typeface="Calibri"/>
                <a:cs typeface="Calibri"/>
                <a:sym typeface="Calibri"/>
              </a:rPr>
              <a:t> (слушать новых клиентов), </a:t>
            </a:r>
            <a:r>
              <a:rPr lang="ru-RU" sz="1200" b="0" i="0" u="none" strike="noStrike" cap="none" dirty="0" err="1">
                <a:solidFill>
                  <a:srgbClr val="000000"/>
                </a:solidFill>
                <a:effectLst/>
                <a:latin typeface="Calibri"/>
                <a:ea typeface="Calibri"/>
                <a:cs typeface="Calibri"/>
                <a:sym typeface="Calibri"/>
              </a:rPr>
              <a:t>accept</a:t>
            </a:r>
            <a:r>
              <a:rPr lang="ru-RU" sz="1200" b="0" i="0" u="none" strike="noStrike" cap="none" dirty="0">
                <a:solidFill>
                  <a:srgbClr val="000000"/>
                </a:solidFill>
                <a:effectLst/>
                <a:latin typeface="Calibri"/>
                <a:ea typeface="Calibri"/>
                <a:cs typeface="Calibri"/>
                <a:sym typeface="Calibri"/>
              </a:rPr>
              <a:t> (установить выделенный канал связи с новым клиентом), и </a:t>
            </a:r>
            <a:r>
              <a:rPr lang="ru-RU" sz="1200" b="0" i="0" u="none" strike="noStrike" cap="none" dirty="0" err="1">
                <a:solidFill>
                  <a:srgbClr val="000000"/>
                </a:solidFill>
                <a:effectLst/>
                <a:latin typeface="Calibri"/>
                <a:ea typeface="Calibri"/>
                <a:cs typeface="Calibri"/>
                <a:sym typeface="Calibri"/>
              </a:rPr>
              <a:t>connect</a:t>
            </a:r>
            <a:r>
              <a:rPr lang="ru-RU" sz="1200" b="0" i="0" u="none" strike="noStrike" cap="none" dirty="0">
                <a:solidFill>
                  <a:srgbClr val="000000"/>
                </a:solidFill>
                <a:effectLst/>
                <a:latin typeface="Calibri"/>
                <a:ea typeface="Calibri"/>
                <a:cs typeface="Calibri"/>
                <a:sym typeface="Calibri"/>
              </a:rPr>
              <a:t> на стороне клиента (подключиться к серверу). Сегодня мы расширим понятие сокетов на процессы на разных машинах, то есть на сети.</a:t>
            </a:r>
            <a:endParaRPr lang="ru-RU" dirty="0"/>
          </a:p>
        </p:txBody>
      </p:sp>
    </p:spTree>
    <p:extLst>
      <p:ext uri="{BB962C8B-B14F-4D97-AF65-F5344CB8AC3E}">
        <p14:creationId xmlns:p14="http://schemas.microsoft.com/office/powerpoint/2010/main" val="19618729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Далее все как у UNIX сокетов - можно сразу делать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к другому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или делать явный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а потом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или делать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listen</a:t>
            </a:r>
            <a:r>
              <a:rPr lang="ru-RU" b="0" i="0" dirty="0">
                <a:solidFill>
                  <a:srgbClr val="222222"/>
                </a:solidFill>
                <a:effectLst/>
                <a:latin typeface="Helvetica" panose="020B0604020202020204" pitchFamily="34" charset="0"/>
              </a:rPr>
              <a:t>, чтобы создать сервер и принимать соединения через </a:t>
            </a:r>
            <a:r>
              <a:rPr lang="ru-RU" b="0" i="0" dirty="0" err="1">
                <a:solidFill>
                  <a:srgbClr val="222222"/>
                </a:solidFill>
                <a:effectLst/>
                <a:latin typeface="Helvetica" panose="020B0604020202020204" pitchFamily="34" charset="0"/>
              </a:rPr>
              <a:t>accept</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6632932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Далее все как у UNIX сокетов - можно сразу делать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к другому </a:t>
            </a:r>
            <a:r>
              <a:rPr lang="ru-RU" b="0" i="0" dirty="0" err="1">
                <a:solidFill>
                  <a:srgbClr val="222222"/>
                </a:solidFill>
                <a:effectLst/>
                <a:latin typeface="Helvetica" panose="020B0604020202020204" pitchFamily="34" charset="0"/>
              </a:rPr>
              <a:t>sockaddr_in</a:t>
            </a:r>
            <a:r>
              <a:rPr lang="ru-RU" b="0" i="0" dirty="0">
                <a:solidFill>
                  <a:srgbClr val="222222"/>
                </a:solidFill>
                <a:effectLst/>
                <a:latin typeface="Helvetica" panose="020B0604020202020204" pitchFamily="34" charset="0"/>
              </a:rPr>
              <a:t>; или делать явный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а потом </a:t>
            </a:r>
            <a:r>
              <a:rPr lang="ru-RU" b="0" i="0" dirty="0" err="1">
                <a:solidFill>
                  <a:srgbClr val="222222"/>
                </a:solidFill>
                <a:effectLst/>
                <a:latin typeface="Helvetica" panose="020B0604020202020204" pitchFamily="34" charset="0"/>
              </a:rPr>
              <a:t>connect</a:t>
            </a:r>
            <a:r>
              <a:rPr lang="ru-RU" b="0" i="0" dirty="0">
                <a:solidFill>
                  <a:srgbClr val="222222"/>
                </a:solidFill>
                <a:effectLst/>
                <a:latin typeface="Helvetica" panose="020B0604020202020204" pitchFamily="34" charset="0"/>
              </a:rPr>
              <a:t>; или делать </a:t>
            </a:r>
            <a:r>
              <a:rPr lang="ru-RU" b="0" i="0" dirty="0" err="1">
                <a:solidFill>
                  <a:srgbClr val="222222"/>
                </a:solidFill>
                <a:effectLst/>
                <a:latin typeface="Helvetica" panose="020B0604020202020204" pitchFamily="34" charset="0"/>
              </a:rPr>
              <a:t>bind</a:t>
            </a:r>
            <a:r>
              <a:rPr lang="ru-RU" b="0" i="0" dirty="0">
                <a:solidFill>
                  <a:srgbClr val="222222"/>
                </a:solidFill>
                <a:effectLst/>
                <a:latin typeface="Helvetica" panose="020B0604020202020204" pitchFamily="34" charset="0"/>
              </a:rPr>
              <a:t> и </a:t>
            </a:r>
            <a:r>
              <a:rPr lang="ru-RU" b="0" i="0" dirty="0" err="1">
                <a:solidFill>
                  <a:srgbClr val="222222"/>
                </a:solidFill>
                <a:effectLst/>
                <a:latin typeface="Helvetica" panose="020B0604020202020204" pitchFamily="34" charset="0"/>
              </a:rPr>
              <a:t>listen</a:t>
            </a:r>
            <a:r>
              <a:rPr lang="ru-RU" b="0" i="0" dirty="0">
                <a:solidFill>
                  <a:srgbClr val="222222"/>
                </a:solidFill>
                <a:effectLst/>
                <a:latin typeface="Helvetica" panose="020B0604020202020204" pitchFamily="34" charset="0"/>
              </a:rPr>
              <a:t>, чтобы создать сервер и принимать соединения через </a:t>
            </a:r>
            <a:r>
              <a:rPr lang="ru-RU" b="0" i="0" dirty="0" err="1">
                <a:solidFill>
                  <a:srgbClr val="222222"/>
                </a:solidFill>
                <a:effectLst/>
                <a:latin typeface="Helvetica" panose="020B0604020202020204" pitchFamily="34" charset="0"/>
              </a:rPr>
              <a:t>accept</a:t>
            </a:r>
            <a:r>
              <a:rPr lang="ru-RU" b="0" i="0" dirty="0">
                <a:solidFill>
                  <a:srgbClr val="222222"/>
                </a:solidFill>
                <a:effectLst/>
                <a:latin typeface="Helvetica" panose="020B0604020202020204" pitchFamily="34" charset="0"/>
              </a:rPr>
              <a:t>.</a:t>
            </a:r>
            <a:endParaRPr lang="ru-RU" dirty="0"/>
          </a:p>
        </p:txBody>
      </p:sp>
    </p:spTree>
    <p:extLst>
      <p:ext uri="{BB962C8B-B14F-4D97-AF65-F5344CB8AC3E}">
        <p14:creationId xmlns:p14="http://schemas.microsoft.com/office/powerpoint/2010/main" val="9046017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39832434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4233402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26156083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34483497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16958146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18401604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25461182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1947585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И в конце дошли до более совершенных доменных сокетов UNIX. Оказалось, что можно на машине создавать именованные файлы особого типа, к которым привязываются сокеты. И они могут посылать друг другу сообщения как без установки соединения, сразу после создания, так и можно выделить особый сокет - сервер, к которому можно подключаться, и сервер создает для каждого клиентского подключения свой сокет, в который уже на сервере можно писать, а можно читать, что пишет клиент. При использовании очередей сообщений у нас сильнее ограничена емкость очереди, чем в сокетах. Кроме того, с сокетами можно использовать API для работы с файлами - </a:t>
            </a:r>
            <a:r>
              <a:rPr lang="ru-RU" sz="1200" b="0" i="0" u="none" strike="noStrike" cap="none" dirty="0" err="1">
                <a:solidFill>
                  <a:srgbClr val="000000"/>
                </a:solidFill>
                <a:effectLst/>
                <a:latin typeface="Calibri"/>
                <a:ea typeface="Calibri"/>
                <a:cs typeface="Calibri"/>
                <a:sym typeface="Calibri"/>
              </a:rPr>
              <a:t>read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write</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close</a:t>
            </a:r>
            <a:r>
              <a:rPr lang="ru-RU" sz="1200" b="0" i="0" u="none" strike="noStrike" cap="none" dirty="0">
                <a:solidFill>
                  <a:srgbClr val="000000"/>
                </a:solidFill>
                <a:effectLst/>
                <a:latin typeface="Calibri"/>
                <a:ea typeface="Calibri"/>
                <a:cs typeface="Calibri"/>
                <a:sym typeface="Calibri"/>
              </a:rPr>
              <a:t>, асинхронную запись вроде </a:t>
            </a:r>
            <a:r>
              <a:rPr lang="ru-RU" sz="1200" b="0" i="0" u="none" strike="noStrike" cap="none" dirty="0" err="1">
                <a:solidFill>
                  <a:srgbClr val="000000"/>
                </a:solidFill>
                <a:effectLst/>
                <a:latin typeface="Calibri"/>
                <a:ea typeface="Calibri"/>
                <a:cs typeface="Calibri"/>
                <a:sym typeface="Calibri"/>
              </a:rPr>
              <a:t>aio_read</a:t>
            </a:r>
            <a:r>
              <a:rPr lang="ru-RU" sz="1200" b="0" i="0" u="none" strike="noStrike" cap="none" dirty="0">
                <a:solidFill>
                  <a:srgbClr val="000000"/>
                </a:solidFill>
                <a:effectLst/>
                <a:latin typeface="Calibri"/>
                <a:ea typeface="Calibri"/>
                <a:cs typeface="Calibri"/>
                <a:sym typeface="Calibri"/>
              </a:rPr>
              <a:t>, использовать библиотеки и системные вызовы, реализующие </a:t>
            </a:r>
            <a:r>
              <a:rPr lang="ru-RU" sz="1200" b="0" i="0" u="none" strike="noStrike" cap="none" dirty="0" err="1">
                <a:solidFill>
                  <a:srgbClr val="000000"/>
                </a:solidFill>
                <a:effectLst/>
                <a:latin typeface="Calibri"/>
                <a:ea typeface="Calibri"/>
                <a:cs typeface="Calibri"/>
                <a:sym typeface="Calibri"/>
              </a:rPr>
              <a:t>event-oriented</a:t>
            </a:r>
            <a:r>
              <a:rPr lang="ru-RU" sz="1200" b="0" i="0" u="none" strike="noStrike" cap="none" dirty="0">
                <a:solidFill>
                  <a:srgbClr val="000000"/>
                </a:solidFill>
                <a:effectLst/>
                <a:latin typeface="Calibri"/>
                <a:ea typeface="Calibri"/>
                <a:cs typeface="Calibri"/>
                <a:sym typeface="Calibri"/>
              </a:rPr>
              <a:t> обработку данных с сокетов. Но что совсем отсутствует в очередях сообщений, это выделенное понятие сервера. В чем проблема, когда есть много программ, и они хотят подключиться к одной главной программе для получения какой-то услуги? Проблема в том, что при складывании в одну очередь сообщений будет непонятно, кому и когда из нее читать. То есть сервер - главная программа - должен как-то уметь на каждого нового клиента создавать специально для взаимодействия с ним отдельную очередь. Реализовывать это самому на очередях сообщений сложно. Но сокеты делают это за нас - для этого и служат вызовы </a:t>
            </a:r>
            <a:r>
              <a:rPr lang="ru-RU" sz="1200" b="0" i="0" u="none" strike="noStrike" cap="none" dirty="0" err="1">
                <a:solidFill>
                  <a:srgbClr val="000000"/>
                </a:solidFill>
                <a:effectLst/>
                <a:latin typeface="Calibri"/>
                <a:ea typeface="Calibri"/>
                <a:cs typeface="Calibri"/>
                <a:sym typeface="Calibri"/>
              </a:rPr>
              <a:t>listen</a:t>
            </a:r>
            <a:r>
              <a:rPr lang="ru-RU" sz="1200" b="0" i="0" u="none" strike="noStrike" cap="none" dirty="0">
                <a:solidFill>
                  <a:srgbClr val="000000"/>
                </a:solidFill>
                <a:effectLst/>
                <a:latin typeface="Calibri"/>
                <a:ea typeface="Calibri"/>
                <a:cs typeface="Calibri"/>
                <a:sym typeface="Calibri"/>
              </a:rPr>
              <a:t> (слушать новых клиентов), </a:t>
            </a:r>
            <a:r>
              <a:rPr lang="ru-RU" sz="1200" b="0" i="0" u="none" strike="noStrike" cap="none" dirty="0" err="1">
                <a:solidFill>
                  <a:srgbClr val="000000"/>
                </a:solidFill>
                <a:effectLst/>
                <a:latin typeface="Calibri"/>
                <a:ea typeface="Calibri"/>
                <a:cs typeface="Calibri"/>
                <a:sym typeface="Calibri"/>
              </a:rPr>
              <a:t>accept</a:t>
            </a:r>
            <a:r>
              <a:rPr lang="ru-RU" sz="1200" b="0" i="0" u="none" strike="noStrike" cap="none" dirty="0">
                <a:solidFill>
                  <a:srgbClr val="000000"/>
                </a:solidFill>
                <a:effectLst/>
                <a:latin typeface="Calibri"/>
                <a:ea typeface="Calibri"/>
                <a:cs typeface="Calibri"/>
                <a:sym typeface="Calibri"/>
              </a:rPr>
              <a:t> (установить выделенный канал связи с новым клиентом), и </a:t>
            </a:r>
            <a:r>
              <a:rPr lang="ru-RU" sz="1200" b="0" i="0" u="none" strike="noStrike" cap="none" dirty="0" err="1">
                <a:solidFill>
                  <a:srgbClr val="000000"/>
                </a:solidFill>
                <a:effectLst/>
                <a:latin typeface="Calibri"/>
                <a:ea typeface="Calibri"/>
                <a:cs typeface="Calibri"/>
                <a:sym typeface="Calibri"/>
              </a:rPr>
              <a:t>connect</a:t>
            </a:r>
            <a:r>
              <a:rPr lang="ru-RU" sz="1200" b="0" i="0" u="none" strike="noStrike" cap="none" dirty="0">
                <a:solidFill>
                  <a:srgbClr val="000000"/>
                </a:solidFill>
                <a:effectLst/>
                <a:latin typeface="Calibri"/>
                <a:ea typeface="Calibri"/>
                <a:cs typeface="Calibri"/>
                <a:sym typeface="Calibri"/>
              </a:rPr>
              <a:t> на стороне клиента (подключиться к серверу). Сегодня мы расширим понятие сокетов на процессы на разных машинах, то есть на сети.</a:t>
            </a:r>
            <a:endParaRPr lang="ru-RU" dirty="0"/>
          </a:p>
        </p:txBody>
      </p:sp>
    </p:spTree>
    <p:extLst>
      <p:ext uri="{BB962C8B-B14F-4D97-AF65-F5344CB8AC3E}">
        <p14:creationId xmlns:p14="http://schemas.microsoft.com/office/powerpoint/2010/main" val="2676482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25789084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8962639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29706555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6033423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3972900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ru-RU" b="0" i="0" dirty="0">
                <a:solidFill>
                  <a:srgbClr val="222222"/>
                </a:solidFill>
                <a:effectLst/>
                <a:latin typeface="Helvetica" panose="020B0604020202020204" pitchFamily="34" charset="0"/>
              </a:rPr>
              <a:t>Посмотрим на пример с прошлой лекции про сервер и клиентов. Сервер принимает клиентов, и каждому выдает свой поток. В этом потоке он читает с клиента число, увеличивает на 1 и посылает обратно. Раньше это делалось через </a:t>
            </a:r>
            <a:r>
              <a:rPr lang="ru-RU" b="0" i="0" dirty="0" err="1">
                <a:solidFill>
                  <a:srgbClr val="222222"/>
                </a:solidFill>
                <a:effectLst/>
                <a:latin typeface="Helvetica" panose="020B0604020202020204" pitchFamily="34" charset="0"/>
              </a:rPr>
              <a:t>юникс</a:t>
            </a:r>
            <a:r>
              <a:rPr lang="ru-RU" b="0" i="0" dirty="0">
                <a:solidFill>
                  <a:srgbClr val="222222"/>
                </a:solidFill>
                <a:effectLst/>
                <a:latin typeface="Helvetica" panose="020B0604020202020204" pitchFamily="34" charset="0"/>
              </a:rPr>
              <a:t>-сокеты. Теперь будет через сетевые.</a:t>
            </a:r>
            <a:endParaRPr lang="ru-RU" dirty="0"/>
          </a:p>
        </p:txBody>
      </p:sp>
    </p:spTree>
    <p:extLst>
      <p:ext uri="{BB962C8B-B14F-4D97-AF65-F5344CB8AC3E}">
        <p14:creationId xmlns:p14="http://schemas.microsoft.com/office/powerpoint/2010/main" val="28089223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7215685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17216472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20744043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endParaRPr lang="ru-RU" dirty="0"/>
          </a:p>
        </p:txBody>
      </p:sp>
    </p:spTree>
    <p:extLst>
      <p:ext uri="{BB962C8B-B14F-4D97-AF65-F5344CB8AC3E}">
        <p14:creationId xmlns:p14="http://schemas.microsoft.com/office/powerpoint/2010/main" val="3987306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лист">
  <p:cSld name="Титульный лист">
    <p:bg>
      <p:bgPr>
        <a:solidFill>
          <a:srgbClr val="F5F6F6"/>
        </a:solidFill>
        <a:effectLst/>
      </p:bgPr>
    </p:bg>
    <p:spTree>
      <p:nvGrpSpPr>
        <p:cNvPr id="1" name="Shape 7"/>
        <p:cNvGrpSpPr/>
        <p:nvPr/>
      </p:nvGrpSpPr>
      <p:grpSpPr>
        <a:xfrm>
          <a:off x="0" y="0"/>
          <a:ext cx="0" cy="0"/>
          <a:chOff x="0" y="0"/>
          <a:chExt cx="0" cy="0"/>
        </a:xfrm>
      </p:grpSpPr>
      <p:pic>
        <p:nvPicPr>
          <p:cNvPr id="8" name="Google Shape;8;p13" descr="Рисунок 720"/>
          <p:cNvPicPr preferRelativeResize="0"/>
          <p:nvPr/>
        </p:nvPicPr>
        <p:blipFill rotWithShape="1">
          <a:blip r:embed="rId2">
            <a:alphaModFix/>
          </a:blip>
          <a:srcRect l="54788" t="2981" r="38529" b="65080"/>
          <a:stretch/>
        </p:blipFill>
        <p:spPr>
          <a:xfrm rot="10800000">
            <a:off x="0" y="2400300"/>
            <a:ext cx="921952" cy="4457700"/>
          </a:xfrm>
          <a:prstGeom prst="rect">
            <a:avLst/>
          </a:prstGeom>
          <a:noFill/>
          <a:ln>
            <a:noFill/>
          </a:ln>
        </p:spPr>
      </p:pic>
      <p:sp>
        <p:nvSpPr>
          <p:cNvPr id="9" name="Google Shape;9;p1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0" name="Google Shape;10;p1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 name="Google Shape;11;p13"/>
          <p:cNvGrpSpPr/>
          <p:nvPr/>
        </p:nvGrpSpPr>
        <p:grpSpPr>
          <a:xfrm rot="5400000">
            <a:off x="5183375" y="7380108"/>
            <a:ext cx="947872" cy="1802676"/>
            <a:chOff x="-20056" y="0"/>
            <a:chExt cx="947872" cy="1802676"/>
          </a:xfrm>
        </p:grpSpPr>
        <p:grpSp>
          <p:nvGrpSpPr>
            <p:cNvPr id="12" name="Google Shape;12;p13"/>
            <p:cNvGrpSpPr/>
            <p:nvPr/>
          </p:nvGrpSpPr>
          <p:grpSpPr>
            <a:xfrm>
              <a:off x="-20056" y="0"/>
              <a:ext cx="934913" cy="914400"/>
              <a:chOff x="12069729" y="-1340127"/>
              <a:chExt cx="934913" cy="914400"/>
            </a:xfrm>
          </p:grpSpPr>
          <p:cxnSp>
            <p:nvCxnSpPr>
              <p:cNvPr id="13" name="Google Shape;13;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 name="Google Shape;14;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5" name="Google Shape;15;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 name="Google Shape;16;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7" name="Google Shape;17;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 name="Google Shape;18;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9" name="Google Shape;19;p13"/>
            <p:cNvGrpSpPr/>
            <p:nvPr/>
          </p:nvGrpSpPr>
          <p:grpSpPr>
            <a:xfrm>
              <a:off x="-7097" y="888276"/>
              <a:ext cx="934913" cy="914400"/>
              <a:chOff x="12069729" y="-1340127"/>
              <a:chExt cx="934913" cy="914400"/>
            </a:xfrm>
          </p:grpSpPr>
          <p:cxnSp>
            <p:nvCxnSpPr>
              <p:cNvPr id="20" name="Google Shape;20;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1" name="Google Shape;21;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2" name="Google Shape;22;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3" name="Google Shape;23;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4" name="Google Shape;24;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5" name="Google Shape;25;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6" name="Google Shape;26;p13"/>
          <p:cNvPicPr preferRelativeResize="0"/>
          <p:nvPr/>
        </p:nvPicPr>
        <p:blipFill rotWithShape="1">
          <a:blip r:embed="rId3">
            <a:alphaModFix/>
          </a:blip>
          <a:srcRect/>
          <a:stretch/>
        </p:blipFill>
        <p:spPr>
          <a:xfrm>
            <a:off x="6602729" y="1568834"/>
            <a:ext cx="5589271" cy="6858000"/>
          </a:xfrm>
          <a:prstGeom prst="rect">
            <a:avLst/>
          </a:prstGeom>
          <a:noFill/>
          <a:ln>
            <a:noFill/>
          </a:ln>
        </p:spPr>
      </p:pic>
      <p:sp>
        <p:nvSpPr>
          <p:cNvPr id="27" name="Google Shape;27;p13"/>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28" name="Google Shape;28;p13"/>
          <p:cNvSpPr/>
          <p:nvPr/>
        </p:nvSpPr>
        <p:spPr>
          <a:xfrm>
            <a:off x="0" y="-62771"/>
            <a:ext cx="3412671" cy="1878885"/>
          </a:xfrm>
          <a:prstGeom prst="rect">
            <a:avLst/>
          </a:prstGeom>
          <a:solidFill>
            <a:srgbClr val="FB2938"/>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9" name="Google Shape;29;p13"/>
          <p:cNvPicPr preferRelativeResize="0"/>
          <p:nvPr/>
        </p:nvPicPr>
        <p:blipFill rotWithShape="1">
          <a:blip r:embed="rId4">
            <a:alphaModFix/>
          </a:blip>
          <a:srcRect/>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Титульный лист">
  <p:cSld name="6_Титульный лист">
    <p:bg>
      <p:bgPr>
        <a:solidFill>
          <a:srgbClr val="F5F6F6"/>
        </a:solidFill>
        <a:effectLst/>
      </p:bgPr>
    </p:bg>
    <p:spTree>
      <p:nvGrpSpPr>
        <p:cNvPr id="1" name="Shape 109"/>
        <p:cNvGrpSpPr/>
        <p:nvPr/>
      </p:nvGrpSpPr>
      <p:grpSpPr>
        <a:xfrm>
          <a:off x="0" y="0"/>
          <a:ext cx="0" cy="0"/>
          <a:chOff x="0" y="0"/>
          <a:chExt cx="0" cy="0"/>
        </a:xfrm>
      </p:grpSpPr>
      <p:pic>
        <p:nvPicPr>
          <p:cNvPr id="110" name="Google Shape;110;p23"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11" name="Google Shape;111;p2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12" name="Google Shape;112;p2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3" name="Google Shape;113;p23"/>
          <p:cNvGrpSpPr/>
          <p:nvPr/>
        </p:nvGrpSpPr>
        <p:grpSpPr>
          <a:xfrm rot="5400000">
            <a:off x="5183375" y="7380108"/>
            <a:ext cx="947872" cy="1802676"/>
            <a:chOff x="-20056" y="0"/>
            <a:chExt cx="947872" cy="1802676"/>
          </a:xfrm>
        </p:grpSpPr>
        <p:grpSp>
          <p:nvGrpSpPr>
            <p:cNvPr id="114" name="Google Shape;114;p23"/>
            <p:cNvGrpSpPr/>
            <p:nvPr/>
          </p:nvGrpSpPr>
          <p:grpSpPr>
            <a:xfrm>
              <a:off x="-20056" y="0"/>
              <a:ext cx="934913" cy="914400"/>
              <a:chOff x="12069729" y="-1340127"/>
              <a:chExt cx="934913" cy="914400"/>
            </a:xfrm>
          </p:grpSpPr>
          <p:cxnSp>
            <p:nvCxnSpPr>
              <p:cNvPr id="115" name="Google Shape;115;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16" name="Google Shape;116;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17" name="Google Shape;117;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18" name="Google Shape;118;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19" name="Google Shape;119;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0" name="Google Shape;120;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21" name="Google Shape;121;p23"/>
            <p:cNvGrpSpPr/>
            <p:nvPr/>
          </p:nvGrpSpPr>
          <p:grpSpPr>
            <a:xfrm>
              <a:off x="-7097" y="888276"/>
              <a:ext cx="934913" cy="914400"/>
              <a:chOff x="12069729" y="-1340127"/>
              <a:chExt cx="934913" cy="914400"/>
            </a:xfrm>
          </p:grpSpPr>
          <p:cxnSp>
            <p:nvCxnSpPr>
              <p:cNvPr id="122" name="Google Shape;122;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23" name="Google Shape;123;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4" name="Google Shape;124;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25" name="Google Shape;125;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26" name="Google Shape;126;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7" name="Google Shape;127;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28" name="Google Shape;128;p23"/>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29" name="Google Shape;129;p23"/>
          <p:cNvPicPr preferRelativeResize="0"/>
          <p:nvPr/>
        </p:nvPicPr>
        <p:blipFill rotWithShape="1">
          <a:blip r:embed="rId4">
            <a:alphaModFix/>
          </a:blip>
          <a:srcRect/>
          <a:stretch/>
        </p:blipFill>
        <p:spPr>
          <a:xfrm>
            <a:off x="1651826" y="2074137"/>
            <a:ext cx="3225649" cy="70716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52">
          <p15:clr>
            <a:srgbClr val="FBAE40"/>
          </p15:clr>
        </p15:guide>
        <p15:guide id="2" pos="1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Титульный лист">
  <p:cSld name="5_Титульный лист">
    <p:bg>
      <p:bgPr>
        <a:solidFill>
          <a:srgbClr val="F5F6F6"/>
        </a:solidFill>
        <a:effectLst/>
      </p:bgPr>
    </p:bg>
    <p:spTree>
      <p:nvGrpSpPr>
        <p:cNvPr id="1" name="Shape 130"/>
        <p:cNvGrpSpPr/>
        <p:nvPr/>
      </p:nvGrpSpPr>
      <p:grpSpPr>
        <a:xfrm>
          <a:off x="0" y="0"/>
          <a:ext cx="0" cy="0"/>
          <a:chOff x="0" y="0"/>
          <a:chExt cx="0" cy="0"/>
        </a:xfrm>
      </p:grpSpPr>
      <p:pic>
        <p:nvPicPr>
          <p:cNvPr id="131" name="Google Shape;131;p24"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32" name="Google Shape;132;p24"/>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33" name="Google Shape;133;p24"/>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134" name="Google Shape;134;p24"/>
          <p:cNvPicPr preferRelativeResize="0"/>
          <p:nvPr/>
        </p:nvPicPr>
        <p:blipFill rotWithShape="1">
          <a:blip r:embed="rId3">
            <a:alphaModFix/>
          </a:blip>
          <a:srcRect/>
          <a:stretch/>
        </p:blipFill>
        <p:spPr>
          <a:xfrm>
            <a:off x="1651826" y="2497249"/>
            <a:ext cx="2565332" cy="301298"/>
          </a:xfrm>
          <a:prstGeom prst="rect">
            <a:avLst/>
          </a:prstGeom>
          <a:noFill/>
          <a:ln>
            <a:noFill/>
          </a:ln>
        </p:spPr>
      </p:pic>
      <p:grpSp>
        <p:nvGrpSpPr>
          <p:cNvPr id="135" name="Google Shape;135;p24"/>
          <p:cNvGrpSpPr/>
          <p:nvPr/>
        </p:nvGrpSpPr>
        <p:grpSpPr>
          <a:xfrm rot="5400000">
            <a:off x="5183375" y="7380108"/>
            <a:ext cx="947872" cy="1802676"/>
            <a:chOff x="-20056" y="0"/>
            <a:chExt cx="947872" cy="1802676"/>
          </a:xfrm>
        </p:grpSpPr>
        <p:grpSp>
          <p:nvGrpSpPr>
            <p:cNvPr id="136" name="Google Shape;136;p24"/>
            <p:cNvGrpSpPr/>
            <p:nvPr/>
          </p:nvGrpSpPr>
          <p:grpSpPr>
            <a:xfrm>
              <a:off x="-20056" y="0"/>
              <a:ext cx="934913" cy="914400"/>
              <a:chOff x="12069729" y="-1340127"/>
              <a:chExt cx="934913" cy="914400"/>
            </a:xfrm>
          </p:grpSpPr>
          <p:cxnSp>
            <p:nvCxnSpPr>
              <p:cNvPr id="137" name="Google Shape;137;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38" name="Google Shape;138;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39" name="Google Shape;139;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0" name="Google Shape;140;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1" name="Google Shape;141;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2" name="Google Shape;142;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43" name="Google Shape;143;p24"/>
            <p:cNvGrpSpPr/>
            <p:nvPr/>
          </p:nvGrpSpPr>
          <p:grpSpPr>
            <a:xfrm>
              <a:off x="-7097" y="888276"/>
              <a:ext cx="934913" cy="914400"/>
              <a:chOff x="12069729" y="-1340127"/>
              <a:chExt cx="934913" cy="914400"/>
            </a:xfrm>
          </p:grpSpPr>
          <p:cxnSp>
            <p:nvCxnSpPr>
              <p:cNvPr id="144" name="Google Shape;144;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5" name="Google Shape;145;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6" name="Google Shape;146;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7" name="Google Shape;147;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8" name="Google Shape;148;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9" name="Google Shape;149;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50" name="Google Shape;150;p24"/>
          <p:cNvPicPr preferRelativeResize="0"/>
          <p:nvPr/>
        </p:nvPicPr>
        <p:blipFill rotWithShape="1">
          <a:blip r:embed="rId4">
            <a:alphaModFix/>
          </a:blip>
          <a:srcRect/>
          <a:stretch/>
        </p:blipFill>
        <p:spPr>
          <a:xfrm>
            <a:off x="6602729" y="1568834"/>
            <a:ext cx="5589271" cy="6858000"/>
          </a:xfrm>
          <a:prstGeom prst="rect">
            <a:avLst/>
          </a:prstGeom>
          <a:noFill/>
          <a:ln>
            <a:noFill/>
          </a:ln>
        </p:spPr>
      </p:pic>
      <p:sp>
        <p:nvSpPr>
          <p:cNvPr id="151" name="Google Shape;151;p24"/>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Титульный лист">
  <p:cSld name="3_Титульный лист">
    <p:bg>
      <p:bgPr>
        <a:solidFill>
          <a:srgbClr val="F5F6F6"/>
        </a:solidFill>
        <a:effectLst/>
      </p:bgPr>
    </p:bg>
    <p:spTree>
      <p:nvGrpSpPr>
        <p:cNvPr id="1" name="Shape 152"/>
        <p:cNvGrpSpPr/>
        <p:nvPr/>
      </p:nvGrpSpPr>
      <p:grpSpPr>
        <a:xfrm>
          <a:off x="0" y="0"/>
          <a:ext cx="0" cy="0"/>
          <a:chOff x="0" y="0"/>
          <a:chExt cx="0" cy="0"/>
        </a:xfrm>
      </p:grpSpPr>
      <p:pic>
        <p:nvPicPr>
          <p:cNvPr id="153" name="Google Shape;153;p25"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54" name="Google Shape;154;p25"/>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55" name="Google Shape;155;p25"/>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56" name="Google Shape;156;p25"/>
          <p:cNvGrpSpPr/>
          <p:nvPr/>
        </p:nvGrpSpPr>
        <p:grpSpPr>
          <a:xfrm rot="5400000">
            <a:off x="5183375" y="7380108"/>
            <a:ext cx="947872" cy="1802676"/>
            <a:chOff x="-20056" y="0"/>
            <a:chExt cx="947872" cy="1802676"/>
          </a:xfrm>
        </p:grpSpPr>
        <p:grpSp>
          <p:nvGrpSpPr>
            <p:cNvPr id="157" name="Google Shape;157;p25"/>
            <p:cNvGrpSpPr/>
            <p:nvPr/>
          </p:nvGrpSpPr>
          <p:grpSpPr>
            <a:xfrm>
              <a:off x="-20056" y="0"/>
              <a:ext cx="934913" cy="914400"/>
              <a:chOff x="12069729" y="-1340127"/>
              <a:chExt cx="934913" cy="914400"/>
            </a:xfrm>
          </p:grpSpPr>
          <p:cxnSp>
            <p:nvCxnSpPr>
              <p:cNvPr id="158" name="Google Shape;158;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59" name="Google Shape;159;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0" name="Google Shape;160;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1" name="Google Shape;161;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2" name="Google Shape;162;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3" name="Google Shape;163;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64" name="Google Shape;164;p25"/>
            <p:cNvGrpSpPr/>
            <p:nvPr/>
          </p:nvGrpSpPr>
          <p:grpSpPr>
            <a:xfrm>
              <a:off x="-7097" y="888276"/>
              <a:ext cx="934913" cy="914400"/>
              <a:chOff x="12069729" y="-1340127"/>
              <a:chExt cx="934913" cy="914400"/>
            </a:xfrm>
          </p:grpSpPr>
          <p:cxnSp>
            <p:nvCxnSpPr>
              <p:cNvPr id="165" name="Google Shape;165;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66" name="Google Shape;166;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7" name="Google Shape;167;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8" name="Google Shape;168;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9" name="Google Shape;169;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70" name="Google Shape;170;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71" name="Google Shape;171;p25"/>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72" name="Google Shape;172;p25"/>
          <p:cNvPicPr preferRelativeResize="0"/>
          <p:nvPr/>
        </p:nvPicPr>
        <p:blipFill rotWithShape="1">
          <a:blip r:embed="rId4">
            <a:alphaModFix/>
          </a:blip>
          <a:srcRect/>
          <a:stretch/>
        </p:blipFill>
        <p:spPr>
          <a:xfrm>
            <a:off x="1651826" y="2532889"/>
            <a:ext cx="2255993" cy="2865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Титульный лист">
  <p:cSld name="4_Титульный лист">
    <p:bg>
      <p:bgPr>
        <a:solidFill>
          <a:srgbClr val="F5F6F6"/>
        </a:solidFill>
        <a:effectLst/>
      </p:bgPr>
    </p:bg>
    <p:spTree>
      <p:nvGrpSpPr>
        <p:cNvPr id="1" name="Shape 173"/>
        <p:cNvGrpSpPr/>
        <p:nvPr/>
      </p:nvGrpSpPr>
      <p:grpSpPr>
        <a:xfrm>
          <a:off x="0" y="0"/>
          <a:ext cx="0" cy="0"/>
          <a:chOff x="0" y="0"/>
          <a:chExt cx="0" cy="0"/>
        </a:xfrm>
      </p:grpSpPr>
      <p:sp>
        <p:nvSpPr>
          <p:cNvPr id="174" name="Google Shape;174;p26"/>
          <p:cNvSpPr txBox="1">
            <a:spLocks noGrp="1"/>
          </p:cNvSpPr>
          <p:nvPr>
            <p:ph type="body" idx="1"/>
          </p:nvPr>
        </p:nvSpPr>
        <p:spPr>
          <a:xfrm>
            <a:off x="5469372"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75" name="Google Shape;175;p26"/>
          <p:cNvSpPr txBox="1">
            <a:spLocks noGrp="1"/>
          </p:cNvSpPr>
          <p:nvPr>
            <p:ph type="body" idx="2"/>
          </p:nvPr>
        </p:nvSpPr>
        <p:spPr>
          <a:xfrm>
            <a:off x="5469372"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76" name="Google Shape;176;p26"/>
          <p:cNvGrpSpPr/>
          <p:nvPr/>
        </p:nvGrpSpPr>
        <p:grpSpPr>
          <a:xfrm rot="5400000">
            <a:off x="5183375" y="7380108"/>
            <a:ext cx="947872" cy="1802676"/>
            <a:chOff x="-20056" y="0"/>
            <a:chExt cx="947872" cy="1802676"/>
          </a:xfrm>
        </p:grpSpPr>
        <p:grpSp>
          <p:nvGrpSpPr>
            <p:cNvPr id="177" name="Google Shape;177;p26"/>
            <p:cNvGrpSpPr/>
            <p:nvPr/>
          </p:nvGrpSpPr>
          <p:grpSpPr>
            <a:xfrm>
              <a:off x="-20056" y="0"/>
              <a:ext cx="934913" cy="914400"/>
              <a:chOff x="12069729" y="-1340127"/>
              <a:chExt cx="934913" cy="914400"/>
            </a:xfrm>
          </p:grpSpPr>
          <p:cxnSp>
            <p:nvCxnSpPr>
              <p:cNvPr id="178" name="Google Shape;178;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79" name="Google Shape;179;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0" name="Google Shape;180;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1" name="Google Shape;181;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2" name="Google Shape;182;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3" name="Google Shape;183;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84" name="Google Shape;184;p26"/>
            <p:cNvGrpSpPr/>
            <p:nvPr/>
          </p:nvGrpSpPr>
          <p:grpSpPr>
            <a:xfrm>
              <a:off x="-7097" y="888276"/>
              <a:ext cx="934913" cy="914400"/>
              <a:chOff x="12069729" y="-1340127"/>
              <a:chExt cx="934913" cy="914400"/>
            </a:xfrm>
          </p:grpSpPr>
          <p:cxnSp>
            <p:nvCxnSpPr>
              <p:cNvPr id="185" name="Google Shape;185;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86" name="Google Shape;186;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7" name="Google Shape;187;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8" name="Google Shape;188;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9" name="Google Shape;189;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90" name="Google Shape;190;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91" name="Google Shape;191;p26"/>
          <p:cNvPicPr preferRelativeResize="0"/>
          <p:nvPr/>
        </p:nvPicPr>
        <p:blipFill rotWithShape="1">
          <a:blip r:embed="rId2">
            <a:alphaModFix/>
          </a:blip>
          <a:srcRect/>
          <a:stretch/>
        </p:blipFill>
        <p:spPr>
          <a:xfrm>
            <a:off x="5453187" y="2416919"/>
            <a:ext cx="1841486" cy="419097"/>
          </a:xfrm>
          <a:prstGeom prst="rect">
            <a:avLst/>
          </a:prstGeom>
          <a:noFill/>
          <a:ln>
            <a:noFill/>
          </a:ln>
        </p:spPr>
      </p:pic>
      <p:pic>
        <p:nvPicPr>
          <p:cNvPr id="192" name="Google Shape;192;p26" descr="Рисунок 720"/>
          <p:cNvPicPr preferRelativeResize="0"/>
          <p:nvPr/>
        </p:nvPicPr>
        <p:blipFill rotWithShape="1">
          <a:blip r:embed="rId3">
            <a:alphaModFix/>
          </a:blip>
          <a:srcRect l="54788" t="2981" r="38529" b="65080"/>
          <a:stretch/>
        </p:blipFill>
        <p:spPr>
          <a:xfrm rot="10800000">
            <a:off x="11270047" y="2492718"/>
            <a:ext cx="921952" cy="4365282"/>
          </a:xfrm>
          <a:prstGeom prst="rect">
            <a:avLst/>
          </a:prstGeom>
          <a:noFill/>
          <a:ln>
            <a:noFill/>
          </a:ln>
        </p:spPr>
      </p:pic>
      <p:pic>
        <p:nvPicPr>
          <p:cNvPr id="193" name="Google Shape;193;p26"/>
          <p:cNvPicPr preferRelativeResize="0"/>
          <p:nvPr/>
        </p:nvPicPr>
        <p:blipFill rotWithShape="1">
          <a:blip r:embed="rId4">
            <a:alphaModFix/>
          </a:blip>
          <a:srcRect/>
          <a:stretch/>
        </p:blipFill>
        <p:spPr>
          <a:xfrm rot="-241090">
            <a:off x="278202" y="2345788"/>
            <a:ext cx="5049832" cy="41804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Титульный лист">
  <p:cSld name="2_Титульный лист">
    <p:bg>
      <p:bgPr>
        <a:solidFill>
          <a:srgbClr val="F5F6F6"/>
        </a:solidFill>
        <a:effectLst/>
      </p:bgPr>
    </p:bg>
    <p:spTree>
      <p:nvGrpSpPr>
        <p:cNvPr id="1" name="Shape 194"/>
        <p:cNvGrpSpPr/>
        <p:nvPr/>
      </p:nvGrpSpPr>
      <p:grpSpPr>
        <a:xfrm>
          <a:off x="0" y="0"/>
          <a:ext cx="0" cy="0"/>
          <a:chOff x="0" y="0"/>
          <a:chExt cx="0" cy="0"/>
        </a:xfrm>
      </p:grpSpPr>
      <p:pic>
        <p:nvPicPr>
          <p:cNvPr id="195" name="Google Shape;195;p27"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96" name="Google Shape;196;p27"/>
          <p:cNvSpPr txBox="1">
            <a:spLocks noGrp="1"/>
          </p:cNvSpPr>
          <p:nvPr>
            <p:ph type="body" idx="1"/>
          </p:nvPr>
        </p:nvSpPr>
        <p:spPr>
          <a:xfrm>
            <a:off x="1436693"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97" name="Google Shape;197;p27"/>
          <p:cNvSpPr txBox="1">
            <a:spLocks noGrp="1"/>
          </p:cNvSpPr>
          <p:nvPr>
            <p:ph type="body" idx="2"/>
          </p:nvPr>
        </p:nvSpPr>
        <p:spPr>
          <a:xfrm>
            <a:off x="1436693"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98" name="Google Shape;198;p27"/>
          <p:cNvGrpSpPr/>
          <p:nvPr/>
        </p:nvGrpSpPr>
        <p:grpSpPr>
          <a:xfrm rot="5400000">
            <a:off x="5183375" y="7380108"/>
            <a:ext cx="947872" cy="1802676"/>
            <a:chOff x="-20056" y="0"/>
            <a:chExt cx="947872" cy="1802676"/>
          </a:xfrm>
        </p:grpSpPr>
        <p:grpSp>
          <p:nvGrpSpPr>
            <p:cNvPr id="199" name="Google Shape;199;p27"/>
            <p:cNvGrpSpPr/>
            <p:nvPr/>
          </p:nvGrpSpPr>
          <p:grpSpPr>
            <a:xfrm>
              <a:off x="-20056" y="0"/>
              <a:ext cx="934913" cy="914400"/>
              <a:chOff x="12069729" y="-1340127"/>
              <a:chExt cx="934913" cy="914400"/>
            </a:xfrm>
          </p:grpSpPr>
          <p:cxnSp>
            <p:nvCxnSpPr>
              <p:cNvPr id="200" name="Google Shape;200;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1" name="Google Shape;201;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2" name="Google Shape;202;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03" name="Google Shape;203;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04" name="Google Shape;204;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5" name="Google Shape;205;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206" name="Google Shape;206;p27"/>
            <p:cNvGrpSpPr/>
            <p:nvPr/>
          </p:nvGrpSpPr>
          <p:grpSpPr>
            <a:xfrm>
              <a:off x="-7097" y="888276"/>
              <a:ext cx="934913" cy="914400"/>
              <a:chOff x="12069729" y="-1340127"/>
              <a:chExt cx="934913" cy="914400"/>
            </a:xfrm>
          </p:grpSpPr>
          <p:cxnSp>
            <p:nvCxnSpPr>
              <p:cNvPr id="207" name="Google Shape;207;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8" name="Google Shape;208;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9" name="Google Shape;209;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10" name="Google Shape;210;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11" name="Google Shape;211;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12" name="Google Shape;212;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13" name="Google Shape;213;p27"/>
          <p:cNvPicPr preferRelativeResize="0"/>
          <p:nvPr/>
        </p:nvPicPr>
        <p:blipFill rotWithShape="1">
          <a:blip r:embed="rId3">
            <a:alphaModFix/>
          </a:blip>
          <a:srcRect/>
          <a:stretch/>
        </p:blipFill>
        <p:spPr>
          <a:xfrm>
            <a:off x="1436693" y="2500827"/>
            <a:ext cx="1473146" cy="190493"/>
          </a:xfrm>
          <a:prstGeom prst="rect">
            <a:avLst/>
          </a:prstGeom>
          <a:noFill/>
          <a:ln>
            <a:noFill/>
          </a:ln>
        </p:spPr>
      </p:pic>
      <p:sp>
        <p:nvSpPr>
          <p:cNvPr id="214" name="Google Shape;214;p27"/>
          <p:cNvSpPr/>
          <p:nvPr/>
        </p:nvSpPr>
        <p:spPr>
          <a:xfrm>
            <a:off x="7452501" y="938437"/>
            <a:ext cx="5279923" cy="6165180"/>
          </a:xfrm>
          <a:custGeom>
            <a:avLst/>
            <a:gdLst/>
            <a:ahLst/>
            <a:cxnLst/>
            <a:rect l="l" t="t" r="r" b="b"/>
            <a:pathLst>
              <a:path w="4925961" h="5751871" extrusionOk="0">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15" name="Google Shape;215;p27"/>
          <p:cNvPicPr preferRelativeResize="0"/>
          <p:nvPr/>
        </p:nvPicPr>
        <p:blipFill rotWithShape="1">
          <a:blip r:embed="rId4">
            <a:alphaModFix/>
          </a:blip>
          <a:srcRect l="23254" r="22897" b="44234"/>
          <a:stretch/>
        </p:blipFill>
        <p:spPr>
          <a:xfrm>
            <a:off x="7698701" y="351845"/>
            <a:ext cx="4572390" cy="650615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21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Слайд №2.2 Разворот слева">
  <p:cSld name="2_Слайд №2.2 Разворот слева">
    <p:spTree>
      <p:nvGrpSpPr>
        <p:cNvPr id="1" name="Shape 65"/>
        <p:cNvGrpSpPr/>
        <p:nvPr/>
      </p:nvGrpSpPr>
      <p:grpSpPr>
        <a:xfrm>
          <a:off x="0" y="0"/>
          <a:ext cx="0" cy="0"/>
          <a:chOff x="0" y="0"/>
          <a:chExt cx="0" cy="0"/>
        </a:xfrm>
      </p:grpSpPr>
      <p:sp>
        <p:nvSpPr>
          <p:cNvPr id="66" name="Google Shape;66;p19"/>
          <p:cNvSpPr txBox="1">
            <a:spLocks noGrp="1"/>
          </p:cNvSpPr>
          <p:nvPr>
            <p:ph type="body" idx="1"/>
          </p:nvPr>
        </p:nvSpPr>
        <p:spPr>
          <a:xfrm>
            <a:off x="982568" y="1978550"/>
            <a:ext cx="9726296" cy="37447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67" name="Google Shape;67;p19"/>
          <p:cNvSpPr txBox="1">
            <a:spLocks noGrp="1"/>
          </p:cNvSpPr>
          <p:nvPr>
            <p:ph type="body" idx="2"/>
          </p:nvPr>
        </p:nvSpPr>
        <p:spPr>
          <a:xfrm>
            <a:off x="982569" y="788619"/>
            <a:ext cx="9726295"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68" name="Google Shape;68;p19"/>
          <p:cNvCxnSpPr/>
          <p:nvPr/>
        </p:nvCxnSpPr>
        <p:spPr>
          <a:xfrm>
            <a:off x="982569" y="324740"/>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69" name="Google Shape;69;p19" descr="Рисунок 720"/>
          <p:cNvPicPr preferRelativeResize="0"/>
          <p:nvPr/>
        </p:nvPicPr>
        <p:blipFill rotWithShape="1">
          <a:blip r:embed="rId2">
            <a:alphaModFix/>
          </a:blip>
          <a:srcRect l="54788" t="2981" r="38529" b="65080"/>
          <a:stretch/>
        </p:blipFill>
        <p:spPr>
          <a:xfrm>
            <a:off x="-181461" y="1612532"/>
            <a:ext cx="621794" cy="2944088"/>
          </a:xfrm>
          <a:prstGeom prst="rect">
            <a:avLst/>
          </a:prstGeom>
          <a:noFill/>
          <a:ln>
            <a:noFill/>
          </a:ln>
        </p:spPr>
      </p:pic>
      <p:sp>
        <p:nvSpPr>
          <p:cNvPr id="70" name="Google Shape;70;p1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extLst>
      <p:ext uri="{BB962C8B-B14F-4D97-AF65-F5344CB8AC3E}">
        <p14:creationId xmlns:p14="http://schemas.microsoft.com/office/powerpoint/2010/main" val="394118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Слайд №1.1 Стандартный">
  <p:cSld name="1_Слайд №1.1 Стандартный">
    <p:spTree>
      <p:nvGrpSpPr>
        <p:cNvPr id="1" name="Shape 30"/>
        <p:cNvGrpSpPr/>
        <p:nvPr/>
      </p:nvGrpSpPr>
      <p:grpSpPr>
        <a:xfrm>
          <a:off x="0" y="0"/>
          <a:ext cx="0" cy="0"/>
          <a:chOff x="0" y="0"/>
          <a:chExt cx="0" cy="0"/>
        </a:xfrm>
      </p:grpSpPr>
      <p:sp>
        <p:nvSpPr>
          <p:cNvPr id="31" name="Google Shape;31;p14"/>
          <p:cNvSpPr/>
          <p:nvPr/>
        </p:nvSpPr>
        <p:spPr>
          <a:xfrm>
            <a:off x="0" y="0"/>
            <a:ext cx="5403273" cy="6876000"/>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32" name="Google Shape;32;p14"/>
          <p:cNvSpPr txBox="1">
            <a:spLocks noGrp="1"/>
          </p:cNvSpPr>
          <p:nvPr>
            <p:ph type="body" idx="1"/>
          </p:nvPr>
        </p:nvSpPr>
        <p:spPr>
          <a:xfrm>
            <a:off x="6510338" y="996950"/>
            <a:ext cx="4699000" cy="4864100"/>
          </a:xfrm>
          <a:prstGeom prst="rect">
            <a:avLst/>
          </a:prstGeom>
          <a:noFill/>
          <a:ln>
            <a:noFill/>
          </a:ln>
        </p:spPr>
        <p:txBody>
          <a:bodyPr spcFirstLastPara="1" wrap="square" lIns="91425" tIns="45700" rIns="91425" bIns="45700" anchor="ctr" anchorCtr="0">
            <a:normAutofit/>
          </a:bodyPr>
          <a:lstStyle>
            <a:lvl1pPr marL="457200" marR="0" lvl="0" indent="-342900" algn="l" rtl="0">
              <a:lnSpc>
                <a:spcPct val="90000"/>
              </a:lnSpc>
              <a:spcBef>
                <a:spcPts val="1000"/>
              </a:spcBef>
              <a:spcAft>
                <a:spcPts val="0"/>
              </a:spcAft>
              <a:buClr>
                <a:schemeClr val="dk1"/>
              </a:buClr>
              <a:buSzPts val="1800"/>
              <a:buFont typeface="Proxima Nova"/>
              <a:buAutoNum type="arabicPeriod"/>
              <a:defRPr sz="18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33" name="Google Shape;33;p14"/>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34" name="Google Shape;34;p14"/>
          <p:cNvSpPr txBox="1">
            <a:spLocks noGrp="1"/>
          </p:cNvSpPr>
          <p:nvPr>
            <p:ph type="body" idx="2"/>
          </p:nvPr>
        </p:nvSpPr>
        <p:spPr>
          <a:xfrm>
            <a:off x="982569" y="3151476"/>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35" name="Google Shape;35;p14" descr="Рисунок 720"/>
          <p:cNvPicPr preferRelativeResize="0"/>
          <p:nvPr/>
        </p:nvPicPr>
        <p:blipFill rotWithShape="1">
          <a:blip r:embed="rId2">
            <a:alphaModFix/>
          </a:blip>
          <a:srcRect l="54787" t="15578" r="34192" b="73299"/>
          <a:stretch/>
        </p:blipFill>
        <p:spPr>
          <a:xfrm rot="5400000">
            <a:off x="4530437" y="5989425"/>
            <a:ext cx="872836" cy="872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Слайд №1.1 Стандартный">
  <p:cSld name="Слайд №1.1 Стандартный">
    <p:spTree>
      <p:nvGrpSpPr>
        <p:cNvPr id="1" name="Shape 36"/>
        <p:cNvGrpSpPr/>
        <p:nvPr/>
      </p:nvGrpSpPr>
      <p:grpSpPr>
        <a:xfrm>
          <a:off x="0" y="0"/>
          <a:ext cx="0" cy="0"/>
          <a:chOff x="0" y="0"/>
          <a:chExt cx="0" cy="0"/>
        </a:xfrm>
      </p:grpSpPr>
      <p:sp>
        <p:nvSpPr>
          <p:cNvPr id="37" name="Google Shape;37;p15"/>
          <p:cNvSpPr/>
          <p:nvPr/>
        </p:nvSpPr>
        <p:spPr>
          <a:xfrm>
            <a:off x="0" y="-108488"/>
            <a:ext cx="3626603" cy="6966488"/>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38" name="Google Shape;38;p15" descr="Рисунок 720"/>
          <p:cNvPicPr preferRelativeResize="0"/>
          <p:nvPr/>
        </p:nvPicPr>
        <p:blipFill rotWithShape="1">
          <a:blip r:embed="rId2">
            <a:alphaModFix/>
          </a:blip>
          <a:srcRect l="54787" t="15578" r="34192" b="73299"/>
          <a:stretch/>
        </p:blipFill>
        <p:spPr>
          <a:xfrm rot="5400000">
            <a:off x="0" y="0"/>
            <a:ext cx="677333" cy="677333"/>
          </a:xfrm>
          <a:prstGeom prst="rect">
            <a:avLst/>
          </a:prstGeom>
          <a:noFill/>
          <a:ln>
            <a:noFill/>
          </a:ln>
        </p:spPr>
      </p:pic>
      <p:pic>
        <p:nvPicPr>
          <p:cNvPr id="39" name="Google Shape;39;p15"/>
          <p:cNvPicPr preferRelativeResize="0"/>
          <p:nvPr/>
        </p:nvPicPr>
        <p:blipFill rotWithShape="1">
          <a:blip r:embed="rId3">
            <a:alphaModFix/>
          </a:blip>
          <a:srcRect b="2442"/>
          <a:stretch/>
        </p:blipFill>
        <p:spPr>
          <a:xfrm>
            <a:off x="650271" y="1499219"/>
            <a:ext cx="5928851" cy="2833262"/>
          </a:xfrm>
          <a:prstGeom prst="rect">
            <a:avLst/>
          </a:prstGeom>
          <a:noFill/>
          <a:ln>
            <a:noFill/>
          </a:ln>
        </p:spPr>
      </p:pic>
      <p:pic>
        <p:nvPicPr>
          <p:cNvPr id="40" name="Google Shape;40;p15"/>
          <p:cNvPicPr preferRelativeResize="0"/>
          <p:nvPr/>
        </p:nvPicPr>
        <p:blipFill rotWithShape="1">
          <a:blip r:embed="rId4">
            <a:alphaModFix/>
          </a:blip>
          <a:srcRect/>
          <a:stretch/>
        </p:blipFill>
        <p:spPr>
          <a:xfrm>
            <a:off x="215858" y="1126409"/>
            <a:ext cx="6837007" cy="5939411"/>
          </a:xfrm>
          <a:prstGeom prst="rect">
            <a:avLst/>
          </a:prstGeom>
          <a:noFill/>
          <a:ln>
            <a:noFill/>
          </a:ln>
        </p:spPr>
      </p:pic>
      <p:cxnSp>
        <p:nvCxnSpPr>
          <p:cNvPr id="41" name="Google Shape;41;p15"/>
          <p:cNvCxnSpPr/>
          <p:nvPr/>
        </p:nvCxnSpPr>
        <p:spPr>
          <a:xfrm>
            <a:off x="7487278" y="1532524"/>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42" name="Google Shape;42;p15"/>
          <p:cNvSpPr txBox="1">
            <a:spLocks noGrp="1"/>
          </p:cNvSpPr>
          <p:nvPr>
            <p:ph type="body" idx="1"/>
          </p:nvPr>
        </p:nvSpPr>
        <p:spPr>
          <a:xfrm>
            <a:off x="7487278" y="3766046"/>
            <a:ext cx="3458465" cy="268085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3" name="Google Shape;43;p15"/>
          <p:cNvSpPr txBox="1">
            <a:spLocks noGrp="1"/>
          </p:cNvSpPr>
          <p:nvPr>
            <p:ph type="body" idx="2"/>
          </p:nvPr>
        </p:nvSpPr>
        <p:spPr>
          <a:xfrm>
            <a:off x="7487278" y="1996403"/>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4" name="Google Shape;44;p15"/>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Слайд №1.2 Стандартный с подзаголовком">
  <p:cSld name="Слайд №1.2 Стандартный с подзаголовком">
    <p:bg>
      <p:bgPr>
        <a:solidFill>
          <a:srgbClr val="F5F6F6"/>
        </a:solidFill>
        <a:effectLst/>
      </p:bgPr>
    </p:bg>
    <p:spTree>
      <p:nvGrpSpPr>
        <p:cNvPr id="1" name="Shape 45"/>
        <p:cNvGrpSpPr/>
        <p:nvPr/>
      </p:nvGrpSpPr>
      <p:grpSpPr>
        <a:xfrm>
          <a:off x="0" y="0"/>
          <a:ext cx="0" cy="0"/>
          <a:chOff x="0" y="0"/>
          <a:chExt cx="0" cy="0"/>
        </a:xfrm>
      </p:grpSpPr>
      <p:pic>
        <p:nvPicPr>
          <p:cNvPr id="46" name="Google Shape;46;p16"/>
          <p:cNvPicPr preferRelativeResize="0"/>
          <p:nvPr/>
        </p:nvPicPr>
        <p:blipFill rotWithShape="1">
          <a:blip r:embed="rId2">
            <a:alphaModFix/>
          </a:blip>
          <a:srcRect t="14761" b="19954"/>
          <a:stretch/>
        </p:blipFill>
        <p:spPr>
          <a:xfrm>
            <a:off x="0" y="0"/>
            <a:ext cx="6737684" cy="6858000"/>
          </a:xfrm>
          <a:prstGeom prst="rect">
            <a:avLst/>
          </a:prstGeom>
          <a:noFill/>
          <a:ln>
            <a:noFill/>
          </a:ln>
        </p:spPr>
      </p:pic>
      <p:sp>
        <p:nvSpPr>
          <p:cNvPr id="47" name="Google Shape;47;p16"/>
          <p:cNvSpPr txBox="1">
            <a:spLocks noGrp="1"/>
          </p:cNvSpPr>
          <p:nvPr>
            <p:ph type="body" idx="1"/>
          </p:nvPr>
        </p:nvSpPr>
        <p:spPr>
          <a:xfrm>
            <a:off x="6095999" y="4589895"/>
            <a:ext cx="4866511" cy="12356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8" name="Google Shape;48;p16"/>
          <p:cNvSpPr txBox="1">
            <a:spLocks noGrp="1"/>
          </p:cNvSpPr>
          <p:nvPr>
            <p:ph type="body" idx="2"/>
          </p:nvPr>
        </p:nvSpPr>
        <p:spPr>
          <a:xfrm>
            <a:off x="6096000" y="2976620"/>
            <a:ext cx="4866511" cy="13680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90000"/>
              </a:lnSpc>
              <a:spcBef>
                <a:spcPts val="1000"/>
              </a:spcBef>
              <a:spcAft>
                <a:spcPts val="0"/>
              </a:spcAft>
              <a:buClr>
                <a:srgbClr val="000000"/>
              </a:buClr>
              <a:buSzPts val="4000"/>
              <a:buFont typeface="Arial"/>
              <a:buNone/>
              <a:defRPr sz="40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49" name="Google Shape;49;p16" descr="Рисунок 720"/>
          <p:cNvPicPr preferRelativeResize="0"/>
          <p:nvPr/>
        </p:nvPicPr>
        <p:blipFill rotWithShape="1">
          <a:blip r:embed="rId3">
            <a:alphaModFix/>
          </a:blip>
          <a:srcRect l="67073" t="10701" r="26243" b="34187"/>
          <a:stretch/>
        </p:blipFill>
        <p:spPr>
          <a:xfrm rot="-5400000">
            <a:off x="8770924" y="-2674922"/>
            <a:ext cx="746154" cy="6096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лайд №2.2 Разворот слева">
  <p:cSld name="Слайд №2.2 Разворот слева">
    <p:spTree>
      <p:nvGrpSpPr>
        <p:cNvPr id="1" name="Shape 50"/>
        <p:cNvGrpSpPr/>
        <p:nvPr/>
      </p:nvGrpSpPr>
      <p:grpSpPr>
        <a:xfrm>
          <a:off x="0" y="0"/>
          <a:ext cx="0" cy="0"/>
          <a:chOff x="0" y="0"/>
          <a:chExt cx="0" cy="0"/>
        </a:xfrm>
      </p:grpSpPr>
      <p:sp>
        <p:nvSpPr>
          <p:cNvPr id="51" name="Google Shape;51;p17"/>
          <p:cNvSpPr/>
          <p:nvPr/>
        </p:nvSpPr>
        <p:spPr>
          <a:xfrm>
            <a:off x="5435600" y="1673"/>
            <a:ext cx="6756400" cy="3442614"/>
          </a:xfrm>
          <a:prstGeom prst="rect">
            <a:avLst/>
          </a:prstGeom>
          <a:solidFill>
            <a:srgbClr val="E5E8E8"/>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52" name="Google Shape;52;p17"/>
          <p:cNvSpPr/>
          <p:nvPr/>
        </p:nvSpPr>
        <p:spPr>
          <a:xfrm>
            <a:off x="5435600" y="3413712"/>
            <a:ext cx="6756400" cy="3442614"/>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53" name="Google Shape;53;p17"/>
          <p:cNvSpPr txBox="1">
            <a:spLocks noGrp="1"/>
          </p:cNvSpPr>
          <p:nvPr>
            <p:ph type="body" idx="1"/>
          </p:nvPr>
        </p:nvSpPr>
        <p:spPr>
          <a:xfrm>
            <a:off x="982570" y="2941866"/>
            <a:ext cx="3709352"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54" name="Google Shape;54;p17"/>
          <p:cNvCxnSpPr/>
          <p:nvPr/>
        </p:nvCxnSpPr>
        <p:spPr>
          <a:xfrm>
            <a:off x="982569" y="2477987"/>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55" name="Google Shape;55;p17" descr="Рисунок 720"/>
          <p:cNvPicPr preferRelativeResize="0"/>
          <p:nvPr/>
        </p:nvPicPr>
        <p:blipFill rotWithShape="1">
          <a:blip r:embed="rId2">
            <a:alphaModFix/>
          </a:blip>
          <a:srcRect l="54788" t="2981" r="38529" b="65080"/>
          <a:stretch/>
        </p:blipFill>
        <p:spPr>
          <a:xfrm>
            <a:off x="-181526" y="1866635"/>
            <a:ext cx="621794" cy="2944088"/>
          </a:xfrm>
          <a:prstGeom prst="rect">
            <a:avLst/>
          </a:prstGeom>
          <a:noFill/>
          <a:ln>
            <a:noFill/>
          </a:ln>
        </p:spPr>
      </p:pic>
      <p:sp>
        <p:nvSpPr>
          <p:cNvPr id="56" name="Google Shape;56;p17"/>
          <p:cNvSpPr txBox="1">
            <a:spLocks noGrp="1"/>
          </p:cNvSpPr>
          <p:nvPr>
            <p:ph type="body" idx="2"/>
          </p:nvPr>
        </p:nvSpPr>
        <p:spPr>
          <a:xfrm>
            <a:off x="6271264" y="462980"/>
            <a:ext cx="4797338" cy="2520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57" name="Google Shape;57;p17"/>
          <p:cNvSpPr txBox="1">
            <a:spLocks noGrp="1"/>
          </p:cNvSpPr>
          <p:nvPr>
            <p:ph type="body" idx="3"/>
          </p:nvPr>
        </p:nvSpPr>
        <p:spPr>
          <a:xfrm>
            <a:off x="6271264" y="3875019"/>
            <a:ext cx="4797338" cy="2520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58" name="Google Shape;58;p1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Слайд №2.2 Разворот слева">
  <p:cSld name="1_Слайд №2.2 Разворот слева">
    <p:spTree>
      <p:nvGrpSpPr>
        <p:cNvPr id="1" name="Shape 59"/>
        <p:cNvGrpSpPr/>
        <p:nvPr/>
      </p:nvGrpSpPr>
      <p:grpSpPr>
        <a:xfrm>
          <a:off x="0" y="0"/>
          <a:ext cx="0" cy="0"/>
          <a:chOff x="0" y="0"/>
          <a:chExt cx="0" cy="0"/>
        </a:xfrm>
      </p:grpSpPr>
      <p:sp>
        <p:nvSpPr>
          <p:cNvPr id="60" name="Google Shape;60;p18"/>
          <p:cNvSpPr/>
          <p:nvPr/>
        </p:nvSpPr>
        <p:spPr>
          <a:xfrm>
            <a:off x="6638636" y="2062789"/>
            <a:ext cx="5553364" cy="3780000"/>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61" name="Google Shape;61;p18"/>
          <p:cNvSpPr txBox="1">
            <a:spLocks noGrp="1"/>
          </p:cNvSpPr>
          <p:nvPr>
            <p:ph type="body" idx="1"/>
          </p:nvPr>
        </p:nvSpPr>
        <p:spPr>
          <a:xfrm>
            <a:off x="982569" y="788619"/>
            <a:ext cx="9726295"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62" name="Google Shape;62;p18"/>
          <p:cNvCxnSpPr/>
          <p:nvPr/>
        </p:nvCxnSpPr>
        <p:spPr>
          <a:xfrm>
            <a:off x="982569" y="324740"/>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63" name="Google Shape;63;p18" descr="Рисунок 720"/>
          <p:cNvPicPr preferRelativeResize="0"/>
          <p:nvPr/>
        </p:nvPicPr>
        <p:blipFill rotWithShape="1">
          <a:blip r:embed="rId2">
            <a:alphaModFix/>
          </a:blip>
          <a:srcRect l="54788" t="2981" r="38529" b="65080"/>
          <a:stretch/>
        </p:blipFill>
        <p:spPr>
          <a:xfrm>
            <a:off x="11570206" y="3913912"/>
            <a:ext cx="621794" cy="2944088"/>
          </a:xfrm>
          <a:prstGeom prst="rect">
            <a:avLst/>
          </a:prstGeom>
          <a:noFill/>
          <a:ln>
            <a:noFill/>
          </a:ln>
        </p:spPr>
      </p:pic>
      <p:sp>
        <p:nvSpPr>
          <p:cNvPr id="64" name="Google Shape;64;p1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Слайд №1.1 Стандартный">
  <p:cSld name="2_Слайд №1.1 Стандартный">
    <p:spTree>
      <p:nvGrpSpPr>
        <p:cNvPr id="1" name="Shape 71"/>
        <p:cNvGrpSpPr/>
        <p:nvPr/>
      </p:nvGrpSpPr>
      <p:grpSpPr>
        <a:xfrm>
          <a:off x="0" y="0"/>
          <a:ext cx="0" cy="0"/>
          <a:chOff x="0" y="0"/>
          <a:chExt cx="0" cy="0"/>
        </a:xfrm>
      </p:grpSpPr>
      <p:sp>
        <p:nvSpPr>
          <p:cNvPr id="72" name="Google Shape;72;p20"/>
          <p:cNvSpPr/>
          <p:nvPr/>
        </p:nvSpPr>
        <p:spPr>
          <a:xfrm>
            <a:off x="6428933" y="0"/>
            <a:ext cx="5763067" cy="6856326"/>
          </a:xfrm>
          <a:prstGeom prst="rect">
            <a:avLst/>
          </a:prstGeom>
          <a:solidFill>
            <a:schemeClr val="accent1"/>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cxnSp>
        <p:nvCxnSpPr>
          <p:cNvPr id="73" name="Google Shape;73;p20"/>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74" name="Google Shape;74;p20"/>
          <p:cNvSpPr txBox="1">
            <a:spLocks noGrp="1"/>
          </p:cNvSpPr>
          <p:nvPr>
            <p:ph type="body" idx="1"/>
          </p:nvPr>
        </p:nvSpPr>
        <p:spPr>
          <a:xfrm>
            <a:off x="982569" y="3151476"/>
            <a:ext cx="4150540"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75" name="Google Shape;75;p20" descr="Рисунок 720"/>
          <p:cNvPicPr preferRelativeResize="0"/>
          <p:nvPr/>
        </p:nvPicPr>
        <p:blipFill rotWithShape="1">
          <a:blip r:embed="rId2">
            <a:alphaModFix/>
          </a:blip>
          <a:srcRect l="54787" t="15578" r="34192" b="73299"/>
          <a:stretch/>
        </p:blipFill>
        <p:spPr>
          <a:xfrm rot="5400000">
            <a:off x="0" y="0"/>
            <a:ext cx="872836" cy="872836"/>
          </a:xfrm>
          <a:prstGeom prst="rect">
            <a:avLst/>
          </a:prstGeom>
          <a:noFill/>
          <a:ln>
            <a:noFill/>
          </a:ln>
        </p:spPr>
      </p:pic>
      <p:sp>
        <p:nvSpPr>
          <p:cNvPr id="76" name="Google Shape;76;p20"/>
          <p:cNvSpPr txBox="1">
            <a:spLocks noGrp="1"/>
          </p:cNvSpPr>
          <p:nvPr>
            <p:ph type="body" idx="2"/>
          </p:nvPr>
        </p:nvSpPr>
        <p:spPr>
          <a:xfrm>
            <a:off x="7052579" y="1967597"/>
            <a:ext cx="1721566"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7" name="Google Shape;77;p20"/>
          <p:cNvSpPr txBox="1">
            <a:spLocks noGrp="1"/>
          </p:cNvSpPr>
          <p:nvPr>
            <p:ph type="body" idx="3"/>
          </p:nvPr>
        </p:nvSpPr>
        <p:spPr>
          <a:xfrm>
            <a:off x="7086072" y="2944594"/>
            <a:ext cx="4439940" cy="5428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8" name="Google Shape;78;p20"/>
          <p:cNvSpPr txBox="1">
            <a:spLocks noGrp="1"/>
          </p:cNvSpPr>
          <p:nvPr>
            <p:ph type="body" idx="4"/>
          </p:nvPr>
        </p:nvSpPr>
        <p:spPr>
          <a:xfrm>
            <a:off x="9059449" y="1967597"/>
            <a:ext cx="2466563"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9" name="Google Shape;79;p20"/>
          <p:cNvSpPr txBox="1">
            <a:spLocks noGrp="1"/>
          </p:cNvSpPr>
          <p:nvPr>
            <p:ph type="body" idx="5"/>
          </p:nvPr>
        </p:nvSpPr>
        <p:spPr>
          <a:xfrm>
            <a:off x="7052578" y="3704253"/>
            <a:ext cx="4602519" cy="1900154"/>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lt1"/>
              </a:buClr>
              <a:buSzPts val="1800"/>
              <a:buFont typeface="Noto Sans Symbols"/>
              <a:buChar char="▪"/>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0" name="Google Shape;80;p20"/>
          <p:cNvSpPr/>
          <p:nvPr/>
        </p:nvSpPr>
        <p:spPr>
          <a:xfrm>
            <a:off x="982568" y="4884407"/>
            <a:ext cx="4150539" cy="468000"/>
          </a:xfrm>
          <a:prstGeom prst="snip2SameRect">
            <a:avLst>
              <a:gd name="adj1" fmla="val 18846"/>
              <a:gd name="adj2" fmla="val 19946"/>
            </a:avLst>
          </a:prstGeom>
          <a:solidFill>
            <a:schemeClr val="accent1"/>
          </a:solid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81" name="Google Shape;81;p20"/>
          <p:cNvSpPr txBox="1">
            <a:spLocks noGrp="1"/>
          </p:cNvSpPr>
          <p:nvPr>
            <p:ph type="body" idx="6"/>
          </p:nvPr>
        </p:nvSpPr>
        <p:spPr>
          <a:xfrm>
            <a:off x="982569" y="4902407"/>
            <a:ext cx="4150540" cy="432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2" name="Google Shape;82;p2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Слайд №2.2 Разворот слева">
  <p:cSld name="3_Слайд №2.2 Разворот слева">
    <p:bg>
      <p:bgPr>
        <a:solidFill>
          <a:srgbClr val="F5F6F6"/>
        </a:solid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body" idx="1"/>
          </p:nvPr>
        </p:nvSpPr>
        <p:spPr>
          <a:xfrm>
            <a:off x="994677" y="3062982"/>
            <a:ext cx="4274127" cy="10800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85" name="Google Shape;85;p21"/>
          <p:cNvCxnSpPr/>
          <p:nvPr/>
        </p:nvCxnSpPr>
        <p:spPr>
          <a:xfrm>
            <a:off x="994677" y="2599104"/>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86" name="Google Shape;86;p21" descr="Рисунок 720"/>
          <p:cNvPicPr preferRelativeResize="0"/>
          <p:nvPr/>
        </p:nvPicPr>
        <p:blipFill rotWithShape="1">
          <a:blip r:embed="rId2">
            <a:alphaModFix/>
          </a:blip>
          <a:srcRect l="45143" t="5844" r="38530" b="77678"/>
          <a:stretch/>
        </p:blipFill>
        <p:spPr>
          <a:xfrm rot="5400000">
            <a:off x="10672896" y="5338896"/>
            <a:ext cx="1519104" cy="1519104"/>
          </a:xfrm>
          <a:prstGeom prst="rect">
            <a:avLst/>
          </a:prstGeom>
          <a:noFill/>
          <a:ln>
            <a:noFill/>
          </a:ln>
        </p:spPr>
      </p:pic>
      <p:sp>
        <p:nvSpPr>
          <p:cNvPr id="87" name="Google Shape;87;p2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pic>
        <p:nvPicPr>
          <p:cNvPr id="88" name="Google Shape;88;p21"/>
          <p:cNvPicPr preferRelativeResize="0"/>
          <p:nvPr/>
        </p:nvPicPr>
        <p:blipFill rotWithShape="1">
          <a:blip r:embed="rId3">
            <a:alphaModFix/>
          </a:blip>
          <a:srcRect/>
          <a:stretch/>
        </p:blipFill>
        <p:spPr>
          <a:xfrm>
            <a:off x="215858" y="1126409"/>
            <a:ext cx="6837007" cy="593941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Титульный лист">
  <p:cSld name="1_Титульный лист">
    <p:bg>
      <p:bgPr>
        <a:solidFill>
          <a:srgbClr val="F5F6F6"/>
        </a:solidFill>
        <a:effectLst/>
      </p:bgPr>
    </p:bg>
    <p:spTree>
      <p:nvGrpSpPr>
        <p:cNvPr id="1"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a:stretch/>
        </p:blipFill>
        <p:spPr>
          <a:xfrm>
            <a:off x="6330050" y="1034349"/>
            <a:ext cx="7703507" cy="6858000"/>
          </a:xfrm>
          <a:prstGeom prst="rect">
            <a:avLst/>
          </a:prstGeom>
          <a:noFill/>
          <a:ln>
            <a:noFill/>
          </a:ln>
        </p:spPr>
      </p:pic>
      <p:pic>
        <p:nvPicPr>
          <p:cNvPr id="91" name="Google Shape;91;p22" descr="Рисунок 720"/>
          <p:cNvPicPr preferRelativeResize="0"/>
          <p:nvPr/>
        </p:nvPicPr>
        <p:blipFill rotWithShape="1">
          <a:blip r:embed="rId3">
            <a:alphaModFix/>
          </a:blip>
          <a:srcRect l="54788" t="2981" r="38529" b="65080"/>
          <a:stretch/>
        </p:blipFill>
        <p:spPr>
          <a:xfrm rot="10800000">
            <a:off x="-280867" y="3102803"/>
            <a:ext cx="921952" cy="4365282"/>
          </a:xfrm>
          <a:prstGeom prst="rect">
            <a:avLst/>
          </a:prstGeom>
          <a:noFill/>
          <a:ln>
            <a:noFill/>
          </a:ln>
        </p:spPr>
      </p:pic>
      <p:grpSp>
        <p:nvGrpSpPr>
          <p:cNvPr id="92" name="Google Shape;92;p22"/>
          <p:cNvGrpSpPr/>
          <p:nvPr/>
        </p:nvGrpSpPr>
        <p:grpSpPr>
          <a:xfrm rot="5400000">
            <a:off x="5183375" y="7380108"/>
            <a:ext cx="947872" cy="1802676"/>
            <a:chOff x="-20056" y="0"/>
            <a:chExt cx="947872" cy="1802676"/>
          </a:xfrm>
        </p:grpSpPr>
        <p:grpSp>
          <p:nvGrpSpPr>
            <p:cNvPr id="93" name="Google Shape;93;p22"/>
            <p:cNvGrpSpPr/>
            <p:nvPr/>
          </p:nvGrpSpPr>
          <p:grpSpPr>
            <a:xfrm>
              <a:off x="-20056" y="0"/>
              <a:ext cx="934913" cy="914400"/>
              <a:chOff x="12069729" y="-1340127"/>
              <a:chExt cx="934913" cy="914400"/>
            </a:xfrm>
          </p:grpSpPr>
          <p:cxnSp>
            <p:nvCxnSpPr>
              <p:cNvPr id="94" name="Google Shape;94;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95" name="Google Shape;95;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6" name="Google Shape;96;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97" name="Google Shape;97;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98" name="Google Shape;98;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9" name="Google Shape;99;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00" name="Google Shape;100;p22"/>
            <p:cNvGrpSpPr/>
            <p:nvPr/>
          </p:nvGrpSpPr>
          <p:grpSpPr>
            <a:xfrm>
              <a:off x="-7097" y="888276"/>
              <a:ext cx="934913" cy="914400"/>
              <a:chOff x="12069729" y="-1340127"/>
              <a:chExt cx="934913" cy="914400"/>
            </a:xfrm>
          </p:grpSpPr>
          <p:cxnSp>
            <p:nvCxnSpPr>
              <p:cNvPr id="101" name="Google Shape;101;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02" name="Google Shape;102;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3" name="Google Shape;103;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04" name="Google Shape;104;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05" name="Google Shape;105;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6" name="Google Shape;106;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sp>
        <p:nvSpPr>
          <p:cNvPr id="107" name="Google Shape;107;p22"/>
          <p:cNvSpPr txBox="1"/>
          <p:nvPr/>
        </p:nvSpPr>
        <p:spPr>
          <a:xfrm>
            <a:off x="817872" y="2922101"/>
            <a:ext cx="4473661" cy="7576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СПАСИБО</a:t>
            </a:r>
            <a:endParaRPr/>
          </a:p>
        </p:txBody>
      </p:sp>
      <p:sp>
        <p:nvSpPr>
          <p:cNvPr id="108" name="Google Shape;108;p22"/>
          <p:cNvSpPr txBox="1"/>
          <p:nvPr/>
        </p:nvSpPr>
        <p:spPr>
          <a:xfrm>
            <a:off x="830483" y="3685902"/>
            <a:ext cx="5984655" cy="17692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arantool/sysprog/tree/master/tasks/4" TargetMode="External"/><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tarantool/sysprog" TargetMode="External"/><Relationship Id="rId2" Type="http://schemas.openxmlformats.org/officeDocument/2006/relationships/notesSlide" Target="../notesSlides/notesSlide108.xml"/><Relationship Id="rId1" Type="http://schemas.openxmlformats.org/officeDocument/2006/relationships/slideLayout" Target="../slideLayouts/slideLayout16.xml"/><Relationship Id="rId4" Type="http://schemas.openxmlformats.org/officeDocument/2006/relationships/hyperlink" Target="https://forms.gle/ktmRvTGFcV2Pe55u8"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hyperlink" Target="https://github.com/tarantool/tarantool/blob/193ef4150f7719cd5581934a539902807b24bd37/doc/rfc/3328-wire_protocol.md"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tarantool/tarantool/blob/193ef4150f7719cd5581934a539902807b24bd37/doc/rfc/3328-wire_protocol.md"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hyperlink" Target="https://github.com/tarantool/msgpuck/blob/3b8f3e59b62d74f0198e01cbec0beb9c6a3082fb/msgpuck.h"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hyperlink" Target="https://developer.github.com/webhook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hyperlink" Target="https://github.com/tarantool/sysprog/blob/master/lecture_examples/8_net/1_socket_protocol.c"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tarantool/sysprog/blob/master/lecture_examples/8_net/1_socket_protocol.c"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hyperlink" Target="https://github.com/tarantool/sysprog/blob/master/lecture_examples/8_net/2_getaddrinfo.c"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hyperlink" Target="https://github.com/tarantool/sysprog/blob/master/lecture_examples/8_net/2_getaddrinfo.c"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hyperlink" Target="https://github.com/tarantool/sysprog/blob/master/lecture_examples/8_net/2_getaddrinfo.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github.com/tarantool/sysprog/blob/master/lecture_examples/8_net/2_getaddrinfo.c"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tarantool/sysprog/blob/master/lecture_examples/8_net/2_getaddrinfo.c" TargetMode="External"/><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client.c" TargetMode="External"/><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client.c" TargetMode="External"/><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client.c"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1.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client.c" TargetMode="External"/><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client.c"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client.c" TargetMode="External"/><Relationship Id="rId2" Type="http://schemas.openxmlformats.org/officeDocument/2006/relationships/notesSlide" Target="../notesSlides/notesSlide87.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01.png"/></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tarantool/sysprog/blob/master/lecture_examples/8_net/3_server.c" TargetMode="External"/><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106.png"/><Relationship Id="rId4" Type="http://schemas.openxmlformats.org/officeDocument/2006/relationships/image" Target="../media/image105.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cabc1c5b11_0_0"/>
          <p:cNvSpPr txBox="1">
            <a:spLocks noGrp="1"/>
          </p:cNvSpPr>
          <p:nvPr>
            <p:ph type="body" idx="1"/>
          </p:nvPr>
        </p:nvSpPr>
        <p:spPr>
          <a:xfrm>
            <a:off x="1715701" y="5822740"/>
            <a:ext cx="5799600" cy="332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1800"/>
              <a:buNone/>
            </a:pPr>
            <a:r>
              <a:rPr lang="ru-RU" dirty="0"/>
              <a:t>Кирилл Юхин</a:t>
            </a:r>
            <a:endParaRPr dirty="0"/>
          </a:p>
        </p:txBody>
      </p:sp>
      <p:sp>
        <p:nvSpPr>
          <p:cNvPr id="434" name="Google Shape;434;gcabc1c5b11_0_0"/>
          <p:cNvSpPr txBox="1">
            <a:spLocks noGrp="1"/>
          </p:cNvSpPr>
          <p:nvPr>
            <p:ph type="body" idx="2"/>
          </p:nvPr>
        </p:nvSpPr>
        <p:spPr>
          <a:xfrm>
            <a:off x="1715700" y="2515475"/>
            <a:ext cx="6172500" cy="279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4400"/>
              <a:buNone/>
            </a:pPr>
            <a:r>
              <a:rPr lang="ru-RU" dirty="0"/>
              <a:t>Системное программирование</a:t>
            </a:r>
            <a:endParaRPr dirty="0"/>
          </a:p>
          <a:p>
            <a:pPr marL="0" lvl="0" indent="0">
              <a:lnSpc>
                <a:spcPct val="115000"/>
              </a:lnSpc>
              <a:spcBef>
                <a:spcPts val="1200"/>
              </a:spcBef>
              <a:spcAft>
                <a:spcPts val="1200"/>
              </a:spcAft>
            </a:pPr>
            <a:r>
              <a:rPr lang="ru-RU" sz="2200" dirty="0"/>
              <a:t>Сеть. Модели TCP/IP, OSI. Связь с ядром. Интерфейсы и примеры.</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t>IPC. Доменные UNIX сокеты [1]</a:t>
            </a:r>
          </a:p>
          <a:p>
            <a:pPr marL="25400" indent="0">
              <a:buNone/>
            </a:pPr>
            <a:endParaRPr lang="ru-RU" dirty="0"/>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a:t>
            </a:fld>
            <a:endParaRPr/>
          </a:p>
        </p:txBody>
      </p:sp>
      <p:pic>
        <p:nvPicPr>
          <p:cNvPr id="6" name="Picture 5">
            <a:extLst>
              <a:ext uri="{FF2B5EF4-FFF2-40B4-BE49-F238E27FC236}">
                <a16:creationId xmlns:a16="http://schemas.microsoft.com/office/drawing/2014/main" id="{A23F7979-E5B8-4113-B3B5-43AC8A26D453}"/>
              </a:ext>
            </a:extLst>
          </p:cNvPr>
          <p:cNvPicPr>
            <a:picLocks noChangeAspect="1"/>
          </p:cNvPicPr>
          <p:nvPr/>
        </p:nvPicPr>
        <p:blipFill>
          <a:blip r:embed="rId3"/>
          <a:stretch>
            <a:fillRect/>
          </a:stretch>
        </p:blipFill>
        <p:spPr>
          <a:xfrm>
            <a:off x="982569" y="1478309"/>
            <a:ext cx="5279959" cy="4878268"/>
          </a:xfrm>
          <a:prstGeom prst="rect">
            <a:avLst/>
          </a:prstGeom>
        </p:spPr>
      </p:pic>
    </p:spTree>
    <p:extLst>
      <p:ext uri="{BB962C8B-B14F-4D97-AF65-F5344CB8AC3E}">
        <p14:creationId xmlns:p14="http://schemas.microsoft.com/office/powerpoint/2010/main" val="30130232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a:t>
            </a:r>
            <a:r>
              <a:rPr lang="en-US" dirty="0"/>
              <a:t>2]. </a:t>
            </a:r>
            <a:r>
              <a:rPr lang="ru-RU" dirty="0"/>
              <a:t>Взаимодействие</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100</a:t>
            </a:fld>
            <a:endParaRPr/>
          </a:p>
        </p:txBody>
      </p:sp>
      <p:pic>
        <p:nvPicPr>
          <p:cNvPr id="7" name="Picture 6">
            <a:extLst>
              <a:ext uri="{FF2B5EF4-FFF2-40B4-BE49-F238E27FC236}">
                <a16:creationId xmlns:a16="http://schemas.microsoft.com/office/drawing/2014/main" id="{F90B77B3-20D1-458E-9AF8-A44D5043E272}"/>
              </a:ext>
            </a:extLst>
          </p:cNvPr>
          <p:cNvPicPr>
            <a:picLocks noChangeAspect="1"/>
          </p:cNvPicPr>
          <p:nvPr/>
        </p:nvPicPr>
        <p:blipFill>
          <a:blip r:embed="rId3"/>
          <a:stretch>
            <a:fillRect/>
          </a:stretch>
        </p:blipFill>
        <p:spPr>
          <a:xfrm>
            <a:off x="982569" y="1612532"/>
            <a:ext cx="7805854" cy="3841971"/>
          </a:xfrm>
          <a:prstGeom prst="rect">
            <a:avLst/>
          </a:prstGeom>
        </p:spPr>
      </p:pic>
      <p:pic>
        <p:nvPicPr>
          <p:cNvPr id="5" name="Picture 4">
            <a:extLst>
              <a:ext uri="{FF2B5EF4-FFF2-40B4-BE49-F238E27FC236}">
                <a16:creationId xmlns:a16="http://schemas.microsoft.com/office/drawing/2014/main" id="{957407B1-730B-463B-87A6-4A23DBE79A4B}"/>
              </a:ext>
            </a:extLst>
          </p:cNvPr>
          <p:cNvPicPr>
            <a:picLocks noChangeAspect="1"/>
          </p:cNvPicPr>
          <p:nvPr/>
        </p:nvPicPr>
        <p:blipFill>
          <a:blip r:embed="rId4"/>
          <a:stretch>
            <a:fillRect/>
          </a:stretch>
        </p:blipFill>
        <p:spPr>
          <a:xfrm>
            <a:off x="982569" y="1612531"/>
            <a:ext cx="7447753" cy="3835349"/>
          </a:xfrm>
          <a:prstGeom prst="rect">
            <a:avLst/>
          </a:prstGeom>
        </p:spPr>
      </p:pic>
    </p:spTree>
    <p:extLst>
      <p:ext uri="{BB962C8B-B14F-4D97-AF65-F5344CB8AC3E}">
        <p14:creationId xmlns:p14="http://schemas.microsoft.com/office/powerpoint/2010/main" val="2137172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a:t>
            </a:r>
            <a:r>
              <a:rPr lang="en-US" dirty="0"/>
              <a:t>2]. </a:t>
            </a:r>
            <a:r>
              <a:rPr lang="ru-RU" dirty="0"/>
              <a:t>Взаимодействие</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101</a:t>
            </a:fld>
            <a:endParaRPr/>
          </a:p>
        </p:txBody>
      </p:sp>
      <p:pic>
        <p:nvPicPr>
          <p:cNvPr id="5" name="Picture 4">
            <a:extLst>
              <a:ext uri="{FF2B5EF4-FFF2-40B4-BE49-F238E27FC236}">
                <a16:creationId xmlns:a16="http://schemas.microsoft.com/office/drawing/2014/main" id="{957407B1-730B-463B-87A6-4A23DBE79A4B}"/>
              </a:ext>
            </a:extLst>
          </p:cNvPr>
          <p:cNvPicPr>
            <a:picLocks noChangeAspect="1"/>
          </p:cNvPicPr>
          <p:nvPr/>
        </p:nvPicPr>
        <p:blipFill>
          <a:blip r:embed="rId3"/>
          <a:stretch>
            <a:fillRect/>
          </a:stretch>
        </p:blipFill>
        <p:spPr>
          <a:xfrm>
            <a:off x="982569" y="1612531"/>
            <a:ext cx="7447753" cy="3835349"/>
          </a:xfrm>
          <a:prstGeom prst="rect">
            <a:avLst/>
          </a:prstGeom>
        </p:spPr>
      </p:pic>
      <p:pic>
        <p:nvPicPr>
          <p:cNvPr id="6" name="Picture 5">
            <a:extLst>
              <a:ext uri="{FF2B5EF4-FFF2-40B4-BE49-F238E27FC236}">
                <a16:creationId xmlns:a16="http://schemas.microsoft.com/office/drawing/2014/main" id="{82698365-34E4-4C06-867C-71CD394450EE}"/>
              </a:ext>
            </a:extLst>
          </p:cNvPr>
          <p:cNvPicPr>
            <a:picLocks noChangeAspect="1"/>
          </p:cNvPicPr>
          <p:nvPr/>
        </p:nvPicPr>
        <p:blipFill>
          <a:blip r:embed="rId4"/>
          <a:stretch>
            <a:fillRect/>
          </a:stretch>
        </p:blipFill>
        <p:spPr>
          <a:xfrm>
            <a:off x="982569" y="1619383"/>
            <a:ext cx="7403148" cy="3883332"/>
          </a:xfrm>
          <a:prstGeom prst="rect">
            <a:avLst/>
          </a:prstGeom>
        </p:spPr>
      </p:pic>
    </p:spTree>
    <p:extLst>
      <p:ext uri="{BB962C8B-B14F-4D97-AF65-F5344CB8AC3E}">
        <p14:creationId xmlns:p14="http://schemas.microsoft.com/office/powerpoint/2010/main" val="34598010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a:t>
            </a:r>
            <a:r>
              <a:rPr lang="en-US" dirty="0"/>
              <a:t>2]. </a:t>
            </a:r>
            <a:r>
              <a:rPr lang="ru-RU" dirty="0"/>
              <a:t>Взаимодействие</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102</a:t>
            </a:fld>
            <a:endParaRPr/>
          </a:p>
        </p:txBody>
      </p:sp>
      <p:pic>
        <p:nvPicPr>
          <p:cNvPr id="5" name="Picture 4">
            <a:extLst>
              <a:ext uri="{FF2B5EF4-FFF2-40B4-BE49-F238E27FC236}">
                <a16:creationId xmlns:a16="http://schemas.microsoft.com/office/drawing/2014/main" id="{957407B1-730B-463B-87A6-4A23DBE79A4B}"/>
              </a:ext>
            </a:extLst>
          </p:cNvPr>
          <p:cNvPicPr>
            <a:picLocks noChangeAspect="1"/>
          </p:cNvPicPr>
          <p:nvPr/>
        </p:nvPicPr>
        <p:blipFill>
          <a:blip r:embed="rId3"/>
          <a:stretch>
            <a:fillRect/>
          </a:stretch>
        </p:blipFill>
        <p:spPr>
          <a:xfrm>
            <a:off x="982569" y="1612531"/>
            <a:ext cx="7447753" cy="3835349"/>
          </a:xfrm>
          <a:prstGeom prst="rect">
            <a:avLst/>
          </a:prstGeom>
        </p:spPr>
      </p:pic>
      <p:pic>
        <p:nvPicPr>
          <p:cNvPr id="6" name="Picture 5">
            <a:extLst>
              <a:ext uri="{FF2B5EF4-FFF2-40B4-BE49-F238E27FC236}">
                <a16:creationId xmlns:a16="http://schemas.microsoft.com/office/drawing/2014/main" id="{82698365-34E4-4C06-867C-71CD394450EE}"/>
              </a:ext>
            </a:extLst>
          </p:cNvPr>
          <p:cNvPicPr>
            <a:picLocks noChangeAspect="1"/>
          </p:cNvPicPr>
          <p:nvPr/>
        </p:nvPicPr>
        <p:blipFill>
          <a:blip r:embed="rId4"/>
          <a:stretch>
            <a:fillRect/>
          </a:stretch>
        </p:blipFill>
        <p:spPr>
          <a:xfrm>
            <a:off x="982569" y="1619383"/>
            <a:ext cx="7403148" cy="3883332"/>
          </a:xfrm>
          <a:prstGeom prst="rect">
            <a:avLst/>
          </a:prstGeom>
        </p:spPr>
      </p:pic>
      <p:pic>
        <p:nvPicPr>
          <p:cNvPr id="7" name="Picture 6">
            <a:extLst>
              <a:ext uri="{FF2B5EF4-FFF2-40B4-BE49-F238E27FC236}">
                <a16:creationId xmlns:a16="http://schemas.microsoft.com/office/drawing/2014/main" id="{2DF0AE35-8EC8-49F5-88DA-0130928999C9}"/>
              </a:ext>
            </a:extLst>
          </p:cNvPr>
          <p:cNvPicPr>
            <a:picLocks noChangeAspect="1"/>
          </p:cNvPicPr>
          <p:nvPr/>
        </p:nvPicPr>
        <p:blipFill>
          <a:blip r:embed="rId5"/>
          <a:stretch>
            <a:fillRect/>
          </a:stretch>
        </p:blipFill>
        <p:spPr>
          <a:xfrm>
            <a:off x="982569" y="1612529"/>
            <a:ext cx="7403148" cy="3871661"/>
          </a:xfrm>
          <a:prstGeom prst="rect">
            <a:avLst/>
          </a:prstGeom>
        </p:spPr>
      </p:pic>
    </p:spTree>
    <p:extLst>
      <p:ext uri="{BB962C8B-B14F-4D97-AF65-F5344CB8AC3E}">
        <p14:creationId xmlns:p14="http://schemas.microsoft.com/office/powerpoint/2010/main" val="23069705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14</a:t>
            </a:r>
            <a:r>
              <a:rPr lang="en-US" dirty="0"/>
              <a:t>]. </a:t>
            </a:r>
            <a:r>
              <a:rPr lang="ru-RU" dirty="0"/>
              <a:t>Опции сокетов</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103</a:t>
            </a:fld>
            <a:endParaRPr/>
          </a:p>
        </p:txBody>
      </p:sp>
      <p:pic>
        <p:nvPicPr>
          <p:cNvPr id="11" name="Picture 10">
            <a:extLst>
              <a:ext uri="{FF2B5EF4-FFF2-40B4-BE49-F238E27FC236}">
                <a16:creationId xmlns:a16="http://schemas.microsoft.com/office/drawing/2014/main" id="{4662FD52-DF81-4AE7-903C-FECF384E8B05}"/>
              </a:ext>
            </a:extLst>
          </p:cNvPr>
          <p:cNvPicPr>
            <a:picLocks noChangeAspect="1"/>
          </p:cNvPicPr>
          <p:nvPr/>
        </p:nvPicPr>
        <p:blipFill>
          <a:blip r:embed="rId3"/>
          <a:stretch>
            <a:fillRect/>
          </a:stretch>
        </p:blipFill>
        <p:spPr>
          <a:xfrm>
            <a:off x="1523878" y="1371600"/>
            <a:ext cx="7522952" cy="4900961"/>
          </a:xfrm>
          <a:prstGeom prst="rect">
            <a:avLst/>
          </a:prstGeom>
        </p:spPr>
      </p:pic>
    </p:spTree>
    <p:extLst>
      <p:ext uri="{BB962C8B-B14F-4D97-AF65-F5344CB8AC3E}">
        <p14:creationId xmlns:p14="http://schemas.microsoft.com/office/powerpoint/2010/main" val="11840578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15</a:t>
            </a:r>
            <a:r>
              <a:rPr lang="en-US" dirty="0"/>
              <a:t>]. </a:t>
            </a:r>
            <a:r>
              <a:rPr lang="ru-RU" dirty="0"/>
              <a:t>Опции сокетов</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104</a:t>
            </a:fld>
            <a:endParaRPr/>
          </a:p>
        </p:txBody>
      </p:sp>
      <p:pic>
        <p:nvPicPr>
          <p:cNvPr id="5" name="Picture 4">
            <a:extLst>
              <a:ext uri="{FF2B5EF4-FFF2-40B4-BE49-F238E27FC236}">
                <a16:creationId xmlns:a16="http://schemas.microsoft.com/office/drawing/2014/main" id="{39D7B4C2-1D72-4BAD-91A3-91EEAC27EE40}"/>
              </a:ext>
            </a:extLst>
          </p:cNvPr>
          <p:cNvPicPr>
            <a:picLocks noChangeAspect="1"/>
          </p:cNvPicPr>
          <p:nvPr/>
        </p:nvPicPr>
        <p:blipFill>
          <a:blip r:embed="rId3"/>
          <a:stretch>
            <a:fillRect/>
          </a:stretch>
        </p:blipFill>
        <p:spPr>
          <a:xfrm>
            <a:off x="1488688" y="2615988"/>
            <a:ext cx="8463776" cy="1856476"/>
          </a:xfrm>
          <a:prstGeom prst="rect">
            <a:avLst/>
          </a:prstGeom>
        </p:spPr>
      </p:pic>
    </p:spTree>
    <p:extLst>
      <p:ext uri="{BB962C8B-B14F-4D97-AF65-F5344CB8AC3E}">
        <p14:creationId xmlns:p14="http://schemas.microsoft.com/office/powerpoint/2010/main" val="32201320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ru-RU" dirty="0"/>
              <a:t>Практикум </a:t>
            </a:r>
            <a:r>
              <a:rPr lang="en-US" dirty="0"/>
              <a:t>[1]</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105</a:t>
            </a:fld>
            <a:endParaRPr/>
          </a:p>
        </p:txBody>
      </p:sp>
      <p:sp>
        <p:nvSpPr>
          <p:cNvPr id="6" name="TextBox 5">
            <a:extLst>
              <a:ext uri="{FF2B5EF4-FFF2-40B4-BE49-F238E27FC236}">
                <a16:creationId xmlns:a16="http://schemas.microsoft.com/office/drawing/2014/main" id="{947F266B-924A-4AA0-9798-D667004FC5E8}"/>
              </a:ext>
            </a:extLst>
          </p:cNvPr>
          <p:cNvSpPr txBox="1"/>
          <p:nvPr/>
        </p:nvSpPr>
        <p:spPr>
          <a:xfrm>
            <a:off x="922764" y="1624864"/>
            <a:ext cx="6127594" cy="1969770"/>
          </a:xfrm>
          <a:prstGeom prst="rect">
            <a:avLst/>
          </a:prstGeom>
          <a:noFill/>
        </p:spPr>
        <p:txBody>
          <a:bodyPr wrap="square">
            <a:spAutoFit/>
          </a:bodyPr>
          <a:lstStyle/>
          <a:p>
            <a:pPr fontAlgn="base"/>
            <a:r>
              <a:rPr lang="ru-RU" sz="24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Пул потоков</a:t>
            </a:r>
          </a:p>
          <a:p>
            <a:pPr algn="l" fontAlgn="base"/>
            <a:r>
              <a:rPr lang="ru-RU"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Пул потоков - это множество потоков, которым можно поручать разные задачи для фонового выполнения, и потом асинхронно получать результат. Потоки не завершаются после задачи, а берут следующую. Если задач нет, то поток спит.</a:t>
            </a:r>
            <a:br>
              <a:rPr lang="ru-RU"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br>
              <a:rPr lang="ru-RU"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r>
              <a:rPr lang="ru-RU"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Есть интерфейс для создания пула потоков, складывания туда задач, забора результатов. Надо написать его реализацию.</a:t>
            </a:r>
          </a:p>
        </p:txBody>
      </p:sp>
      <p:sp>
        <p:nvSpPr>
          <p:cNvPr id="8" name="TextBox 7">
            <a:extLst>
              <a:ext uri="{FF2B5EF4-FFF2-40B4-BE49-F238E27FC236}">
                <a16:creationId xmlns:a16="http://schemas.microsoft.com/office/drawing/2014/main" id="{369D7A00-EB38-47AB-AFF4-7C3CE75202DD}"/>
              </a:ext>
            </a:extLst>
          </p:cNvPr>
          <p:cNvSpPr txBox="1"/>
          <p:nvPr/>
        </p:nvSpPr>
        <p:spPr>
          <a:xfrm>
            <a:off x="982569" y="4263485"/>
            <a:ext cx="6127594" cy="307777"/>
          </a:xfrm>
          <a:prstGeom prst="rect">
            <a:avLst/>
          </a:prstGeom>
          <a:noFill/>
        </p:spPr>
        <p:txBody>
          <a:bodyPr wrap="square">
            <a:spAutoFit/>
          </a:bodyPr>
          <a:lstStyle/>
          <a:p>
            <a:r>
              <a:rPr lang="ru-RU" dirty="0">
                <a:hlinkClick r:id="rId3"/>
              </a:rPr>
              <a:t>https://github.com/tarantool/sysprog/tree/master/tasks/4</a:t>
            </a:r>
            <a:endParaRPr lang="ru-RU" dirty="0"/>
          </a:p>
        </p:txBody>
      </p:sp>
      <p:sp>
        <p:nvSpPr>
          <p:cNvPr id="10" name="TextBox 9">
            <a:extLst>
              <a:ext uri="{FF2B5EF4-FFF2-40B4-BE49-F238E27FC236}">
                <a16:creationId xmlns:a16="http://schemas.microsoft.com/office/drawing/2014/main" id="{724419B2-7688-4CE4-BF12-876A560322BE}"/>
              </a:ext>
            </a:extLst>
          </p:cNvPr>
          <p:cNvSpPr txBox="1"/>
          <p:nvPr/>
        </p:nvSpPr>
        <p:spPr>
          <a:xfrm>
            <a:off x="982569" y="5126425"/>
            <a:ext cx="6127594" cy="1169551"/>
          </a:xfrm>
          <a:prstGeom prst="rect">
            <a:avLst/>
          </a:prstGeom>
          <a:noFill/>
        </p:spPr>
        <p:txBody>
          <a:bodyPr wrap="square">
            <a:spAutoFit/>
          </a:bodyPr>
          <a:lstStyle/>
          <a:p>
            <a:pPr fontAlgn="base"/>
            <a:r>
              <a:rPr lang="ru-RU"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Цена</a:t>
            </a:r>
            <a:r>
              <a:rPr lang="ru-RU"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15 - 25 баллов.</a:t>
            </a:r>
          </a:p>
          <a:p>
            <a:pPr fontAlgn="base"/>
            <a:r>
              <a:rPr lang="ru-RU"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Срок</a:t>
            </a:r>
            <a:r>
              <a:rPr lang="ru-RU"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2 недели.</a:t>
            </a:r>
            <a:b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endParaRPr lang="ru-RU"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ctr" fontAlgn="base"/>
            <a:r>
              <a:rPr lang="ru-RU"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Положить на ваш </a:t>
            </a:r>
            <a:r>
              <a:rPr lang="ru-RU"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гитхаб</a:t>
            </a:r>
            <a:r>
              <a:rPr lang="ru-RU"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и сказать мне его. Сдавать как угодно - лично/удаленно.</a:t>
            </a:r>
          </a:p>
        </p:txBody>
      </p:sp>
    </p:spTree>
    <p:extLst>
      <p:ext uri="{BB962C8B-B14F-4D97-AF65-F5344CB8AC3E}">
        <p14:creationId xmlns:p14="http://schemas.microsoft.com/office/powerpoint/2010/main" val="18816214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ru-RU" dirty="0"/>
              <a:t>Практикум </a:t>
            </a:r>
            <a:r>
              <a:rPr lang="en-US" dirty="0"/>
              <a:t>[</a:t>
            </a:r>
            <a:r>
              <a:rPr lang="ru-RU" dirty="0"/>
              <a:t>2</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106</a:t>
            </a:fld>
            <a:endParaRPr/>
          </a:p>
        </p:txBody>
      </p:sp>
      <p:pic>
        <p:nvPicPr>
          <p:cNvPr id="5" name="Picture 4">
            <a:extLst>
              <a:ext uri="{FF2B5EF4-FFF2-40B4-BE49-F238E27FC236}">
                <a16:creationId xmlns:a16="http://schemas.microsoft.com/office/drawing/2014/main" id="{8895CE77-2CFC-4BE8-8E6F-D18A8198BA5B}"/>
              </a:ext>
            </a:extLst>
          </p:cNvPr>
          <p:cNvPicPr>
            <a:picLocks noChangeAspect="1"/>
          </p:cNvPicPr>
          <p:nvPr/>
        </p:nvPicPr>
        <p:blipFill>
          <a:blip r:embed="rId3"/>
          <a:stretch>
            <a:fillRect/>
          </a:stretch>
        </p:blipFill>
        <p:spPr>
          <a:xfrm>
            <a:off x="982569" y="1612531"/>
            <a:ext cx="6544504" cy="5087179"/>
          </a:xfrm>
          <a:prstGeom prst="rect">
            <a:avLst/>
          </a:prstGeom>
        </p:spPr>
      </p:pic>
    </p:spTree>
    <p:extLst>
      <p:ext uri="{BB962C8B-B14F-4D97-AF65-F5344CB8AC3E}">
        <p14:creationId xmlns:p14="http://schemas.microsoft.com/office/powerpoint/2010/main" val="13424573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ru-RU" dirty="0"/>
              <a:t>Практикум </a:t>
            </a:r>
            <a:r>
              <a:rPr lang="en-US" dirty="0"/>
              <a:t>[</a:t>
            </a:r>
            <a:r>
              <a:rPr lang="ru-RU" dirty="0"/>
              <a:t>3</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107</a:t>
            </a:fld>
            <a:endParaRPr/>
          </a:p>
        </p:txBody>
      </p:sp>
      <p:pic>
        <p:nvPicPr>
          <p:cNvPr id="6" name="Picture 5">
            <a:extLst>
              <a:ext uri="{FF2B5EF4-FFF2-40B4-BE49-F238E27FC236}">
                <a16:creationId xmlns:a16="http://schemas.microsoft.com/office/drawing/2014/main" id="{A249CD6E-7058-4225-B30D-9CA8A972BA74}"/>
              </a:ext>
            </a:extLst>
          </p:cNvPr>
          <p:cNvPicPr>
            <a:picLocks noChangeAspect="1"/>
          </p:cNvPicPr>
          <p:nvPr/>
        </p:nvPicPr>
        <p:blipFill>
          <a:blip r:embed="rId3"/>
          <a:stretch>
            <a:fillRect/>
          </a:stretch>
        </p:blipFill>
        <p:spPr>
          <a:xfrm>
            <a:off x="982569" y="1612532"/>
            <a:ext cx="4018753" cy="2521571"/>
          </a:xfrm>
          <a:prstGeom prst="rect">
            <a:avLst/>
          </a:prstGeom>
        </p:spPr>
      </p:pic>
    </p:spTree>
    <p:extLst>
      <p:ext uri="{BB962C8B-B14F-4D97-AF65-F5344CB8AC3E}">
        <p14:creationId xmlns:p14="http://schemas.microsoft.com/office/powerpoint/2010/main" val="2981987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78"/>
          <p:cNvSpPr txBox="1">
            <a:spLocks noGrp="1"/>
          </p:cNvSpPr>
          <p:nvPr>
            <p:ph type="body" idx="2"/>
          </p:nvPr>
        </p:nvSpPr>
        <p:spPr>
          <a:xfrm>
            <a:off x="982569" y="788619"/>
            <a:ext cx="9726300" cy="823800"/>
          </a:xfrm>
          <a:prstGeom prst="rect">
            <a:avLst/>
          </a:prstGeom>
          <a:noFill/>
          <a:ln>
            <a:noFill/>
          </a:ln>
        </p:spPr>
        <p:txBody>
          <a:bodyPr spcFirstLastPara="1" wrap="square" lIns="91425" tIns="45700" rIns="91425" bIns="45700" anchor="t" anchorCtr="0">
            <a:normAutofit/>
          </a:bodyPr>
          <a:lstStyle/>
          <a:p>
            <a:pPr marL="25400" lvl="0" indent="0" algn="l" rtl="0">
              <a:lnSpc>
                <a:spcPct val="90000"/>
              </a:lnSpc>
              <a:spcBef>
                <a:spcPts val="1000"/>
              </a:spcBef>
              <a:spcAft>
                <a:spcPts val="0"/>
              </a:spcAft>
              <a:buSzPts val="3200"/>
              <a:buNone/>
            </a:pPr>
            <a:r>
              <a:rPr lang="ru-RU"/>
              <a:t>Заключение</a:t>
            </a:r>
            <a:endParaRPr/>
          </a:p>
        </p:txBody>
      </p:sp>
      <p:sp>
        <p:nvSpPr>
          <p:cNvPr id="1260" name="Google Shape;1260;p7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5F6F6"/>
              </a:buClr>
              <a:buSzPts val="4800"/>
              <a:buFont typeface="Arial"/>
              <a:buNone/>
            </a:pPr>
            <a:r>
              <a:rPr lang="ru-RU"/>
              <a:t>#0</a:t>
            </a:r>
            <a:fld id="{00000000-1234-1234-1234-123412341234}" type="slidenum">
              <a:rPr lang="ru-RU"/>
              <a:t>108</a:t>
            </a:fld>
            <a:endParaRPr/>
          </a:p>
        </p:txBody>
      </p:sp>
      <p:sp>
        <p:nvSpPr>
          <p:cNvPr id="1261" name="Google Shape;1261;p78"/>
          <p:cNvSpPr/>
          <p:nvPr/>
        </p:nvSpPr>
        <p:spPr>
          <a:xfrm>
            <a:off x="914400" y="2044005"/>
            <a:ext cx="9409814" cy="255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ru-RU" sz="2000" b="1" i="0" u="none" strike="noStrike" cap="none" dirty="0">
                <a:solidFill>
                  <a:srgbClr val="000000"/>
                </a:solidFill>
                <a:latin typeface="Arial"/>
                <a:ea typeface="Arial"/>
                <a:cs typeface="Arial"/>
                <a:sym typeface="Arial"/>
              </a:rPr>
              <a:t>Материалы</a:t>
            </a:r>
            <a:endParaRPr dirty="0"/>
          </a:p>
          <a:p>
            <a:pPr marL="0" marR="0" lvl="0" indent="0" algn="l" rtl="0">
              <a:lnSpc>
                <a:spcPct val="100000"/>
              </a:lnSpc>
              <a:spcBef>
                <a:spcPts val="0"/>
              </a:spcBef>
              <a:spcAft>
                <a:spcPts val="0"/>
              </a:spcAft>
              <a:buClr>
                <a:srgbClr val="000000"/>
              </a:buClr>
              <a:buSzPts val="2000"/>
              <a:buFont typeface="Arial"/>
              <a:buNone/>
            </a:pPr>
            <a:r>
              <a:rPr lang="ru-RU" sz="2000" b="0" i="0" u="none" strike="noStrike" cap="none" dirty="0">
                <a:solidFill>
                  <a:srgbClr val="000000"/>
                </a:solidFill>
                <a:latin typeface="Arial"/>
                <a:ea typeface="Arial"/>
                <a:cs typeface="Arial"/>
                <a:sym typeface="Arial"/>
              </a:rPr>
              <a:t>	</a:t>
            </a:r>
            <a:r>
              <a:rPr lang="ru-RU" sz="2000" b="0" i="0" u="sng" strike="noStrike" cap="none" dirty="0">
                <a:solidFill>
                  <a:schemeClr val="hlink"/>
                </a:solidFill>
                <a:latin typeface="Arial"/>
                <a:ea typeface="Arial"/>
                <a:cs typeface="Arial"/>
                <a:sym typeface="Arial"/>
                <a:hlinkClick r:id="rId3"/>
              </a:rPr>
              <a:t>https://github.com/tarantool/sysprog</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ru-RU" sz="2000" b="1" i="0" u="none" strike="noStrike" cap="none" dirty="0">
                <a:solidFill>
                  <a:srgbClr val="000000"/>
                </a:solidFill>
                <a:latin typeface="Arial"/>
                <a:ea typeface="Arial"/>
                <a:cs typeface="Arial"/>
                <a:sym typeface="Arial"/>
              </a:rPr>
            </a:br>
            <a:r>
              <a:rPr lang="ru-RU" sz="2000" b="1" i="0" u="none" strike="noStrike" cap="none" dirty="0">
                <a:solidFill>
                  <a:srgbClr val="000000"/>
                </a:solidFill>
                <a:latin typeface="Arial"/>
                <a:ea typeface="Arial"/>
                <a:cs typeface="Arial"/>
                <a:sym typeface="Arial"/>
              </a:rPr>
              <a:t>Обратная связь</a:t>
            </a:r>
            <a:endParaRPr dirty="0"/>
          </a:p>
          <a:p>
            <a:pPr marL="0" marR="0" lvl="0" indent="0" algn="l" rtl="0">
              <a:lnSpc>
                <a:spcPct val="100000"/>
              </a:lnSpc>
              <a:spcBef>
                <a:spcPts val="0"/>
              </a:spcBef>
              <a:spcAft>
                <a:spcPts val="0"/>
              </a:spcAft>
              <a:buClr>
                <a:srgbClr val="000000"/>
              </a:buClr>
              <a:buSzPts val="2000"/>
              <a:buFont typeface="Arial"/>
              <a:buNone/>
            </a:pPr>
            <a:r>
              <a:rPr lang="ru-RU" sz="2000" b="0" i="0" u="none" strike="noStrike" cap="none" dirty="0">
                <a:solidFill>
                  <a:srgbClr val="000000"/>
                </a:solidFill>
                <a:latin typeface="Arial"/>
                <a:ea typeface="Arial"/>
                <a:cs typeface="Arial"/>
                <a:sym typeface="Arial"/>
              </a:rPr>
              <a:t>	</a:t>
            </a:r>
            <a:r>
              <a:rPr lang="ru-RU" sz="2000" b="0" i="0" u="sng" strike="noStrike" cap="none" dirty="0">
                <a:solidFill>
                  <a:schemeClr val="hlink"/>
                </a:solidFill>
                <a:latin typeface="Arial"/>
                <a:ea typeface="Arial"/>
                <a:cs typeface="Arial"/>
                <a:sym typeface="Arial"/>
                <a:hlinkClick r:id="rId4"/>
              </a:rPr>
              <a:t>https://forms.gle/ktmRvTGFcV2Pe55u8</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ru-RU" sz="2000" b="1" i="0" u="none" strike="noStrike" cap="none" dirty="0">
                <a:solidFill>
                  <a:srgbClr val="000000"/>
                </a:solidFill>
                <a:latin typeface="Arial"/>
                <a:ea typeface="Arial"/>
                <a:cs typeface="Arial"/>
                <a:sym typeface="Arial"/>
              </a:rPr>
            </a:br>
            <a:r>
              <a:rPr lang="ru-RU" sz="2000" b="1" i="0" u="none" strike="noStrike" cap="none" dirty="0">
                <a:solidFill>
                  <a:srgbClr val="000000"/>
                </a:solidFill>
                <a:latin typeface="Arial"/>
                <a:ea typeface="Arial"/>
                <a:cs typeface="Arial"/>
                <a:sym typeface="Arial"/>
              </a:rPr>
              <a:t>Следующая лекция</a:t>
            </a:r>
            <a:endParaRPr dirty="0"/>
          </a:p>
          <a:p>
            <a:pPr marL="0" lvl="0" indent="0" algn="l" rtl="0">
              <a:spcBef>
                <a:spcPts val="0"/>
              </a:spcBef>
              <a:spcAft>
                <a:spcPts val="0"/>
              </a:spcAft>
              <a:buClr>
                <a:srgbClr val="000000"/>
              </a:buClr>
              <a:buSzPts val="2000"/>
              <a:buFont typeface="Arial"/>
              <a:buNone/>
            </a:pPr>
            <a:r>
              <a:rPr lang="ru-RU" sz="2000" dirty="0"/>
              <a:t>	</a:t>
            </a:r>
            <a:r>
              <a:rPr lang="en-US" sz="2000" dirty="0"/>
              <a:t>Advanced IO. </a:t>
            </a:r>
            <a:r>
              <a:rPr lang="ru-RU" sz="2000" dirty="0"/>
              <a:t>Неблокирующие </a:t>
            </a:r>
            <a:r>
              <a:rPr lang="en-US" sz="2000" dirty="0"/>
              <a:t>IO </a:t>
            </a:r>
            <a:r>
              <a:rPr lang="ru-RU" sz="2000" dirty="0"/>
              <a:t>операции. Блокировка файла. Мультиплексирование: </a:t>
            </a:r>
            <a:r>
              <a:rPr lang="en-US" sz="2000" dirty="0"/>
              <a:t>select, poll, </a:t>
            </a:r>
            <a:r>
              <a:rPr lang="en-US" sz="2000" dirty="0" err="1"/>
              <a:t>kqueue</a:t>
            </a:r>
            <a:r>
              <a:rPr lang="en-US" sz="2000" dirty="0"/>
              <a:t>.</a:t>
            </a:r>
            <a:r>
              <a:rPr lang="ru-RU" sz="2000" dirty="0"/>
              <a:t> (Сергей)</a:t>
            </a:r>
            <a:endParaRPr dirty="0"/>
          </a:p>
          <a:p>
            <a:pPr marL="0" marR="0" lvl="0" indent="0" algn="l" rtl="0">
              <a:lnSpc>
                <a:spcPct val="100000"/>
              </a:lnSpc>
              <a:spcBef>
                <a:spcPts val="0"/>
              </a:spcBef>
              <a:spcAft>
                <a:spcPts val="0"/>
              </a:spcAft>
              <a:buClr>
                <a:srgbClr val="000000"/>
              </a:buClr>
              <a:buSzPts val="2000"/>
              <a:buFont typeface="Arial"/>
              <a:buNone/>
            </a:pPr>
            <a:endParaRPr sz="20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9"/>
          <p:cNvSpPr txBox="1">
            <a:spLocks noGrp="1"/>
          </p:cNvSpPr>
          <p:nvPr>
            <p:ph type="body" idx="1"/>
          </p:nvPr>
        </p:nvSpPr>
        <p:spPr>
          <a:xfrm>
            <a:off x="994677" y="3062982"/>
            <a:ext cx="4274127" cy="108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оставить отзыв</a:t>
            </a:r>
            <a:endParaRPr/>
          </a:p>
        </p:txBody>
      </p:sp>
      <p:sp>
        <p:nvSpPr>
          <p:cNvPr id="1415" name="Google Shape;1415;p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109</a:t>
            </a:fld>
            <a:endParaRPr/>
          </a:p>
        </p:txBody>
      </p:sp>
    </p:spTree>
    <p:extLst>
      <p:ext uri="{BB962C8B-B14F-4D97-AF65-F5344CB8AC3E}">
        <p14:creationId xmlns:p14="http://schemas.microsoft.com/office/powerpoint/2010/main" val="1584195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t>IPC. Доменные UNIX сокеты [</a:t>
            </a:r>
            <a:r>
              <a:rPr lang="en-US" b="0" dirty="0"/>
              <a:t>2</a:t>
            </a:r>
            <a:r>
              <a:rPr lang="ru-RU" b="0" dirty="0"/>
              <a:t>]</a:t>
            </a:r>
          </a:p>
          <a:p>
            <a:pPr marL="25400" indent="0">
              <a:buNone/>
            </a:pPr>
            <a:endParaRPr lang="ru-RU" dirty="0"/>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11</a:t>
            </a:fld>
            <a:endParaRPr/>
          </a:p>
        </p:txBody>
      </p:sp>
      <p:pic>
        <p:nvPicPr>
          <p:cNvPr id="3" name="Picture 2">
            <a:extLst>
              <a:ext uri="{FF2B5EF4-FFF2-40B4-BE49-F238E27FC236}">
                <a16:creationId xmlns:a16="http://schemas.microsoft.com/office/drawing/2014/main" id="{6FD4BFC5-BDB5-4FD6-90D0-A869715DD847}"/>
              </a:ext>
            </a:extLst>
          </p:cNvPr>
          <p:cNvPicPr>
            <a:picLocks noChangeAspect="1"/>
          </p:cNvPicPr>
          <p:nvPr/>
        </p:nvPicPr>
        <p:blipFill>
          <a:blip r:embed="rId3"/>
          <a:stretch>
            <a:fillRect/>
          </a:stretch>
        </p:blipFill>
        <p:spPr>
          <a:xfrm>
            <a:off x="2191833" y="1490113"/>
            <a:ext cx="7307765" cy="3252997"/>
          </a:xfrm>
          <a:prstGeom prst="rect">
            <a:avLst/>
          </a:prstGeom>
        </p:spPr>
      </p:pic>
    </p:spTree>
    <p:extLst>
      <p:ext uri="{BB962C8B-B14F-4D97-AF65-F5344CB8AC3E}">
        <p14:creationId xmlns:p14="http://schemas.microsoft.com/office/powerpoint/2010/main" val="4008533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t>IPC. Доменные UNIX сокеты [</a:t>
            </a:r>
            <a:r>
              <a:rPr lang="en-US" b="0" dirty="0"/>
              <a:t>2</a:t>
            </a:r>
            <a:r>
              <a:rPr lang="ru-RU" b="0" dirty="0"/>
              <a:t>]</a:t>
            </a:r>
          </a:p>
          <a:p>
            <a:pPr marL="25400" indent="0">
              <a:buNone/>
            </a:pPr>
            <a:endParaRPr lang="ru-RU" dirty="0"/>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12</a:t>
            </a:fld>
            <a:endParaRPr/>
          </a:p>
        </p:txBody>
      </p:sp>
      <p:pic>
        <p:nvPicPr>
          <p:cNvPr id="3" name="Picture 2">
            <a:extLst>
              <a:ext uri="{FF2B5EF4-FFF2-40B4-BE49-F238E27FC236}">
                <a16:creationId xmlns:a16="http://schemas.microsoft.com/office/drawing/2014/main" id="{6FD4BFC5-BDB5-4FD6-90D0-A869715DD847}"/>
              </a:ext>
            </a:extLst>
          </p:cNvPr>
          <p:cNvPicPr>
            <a:picLocks noChangeAspect="1"/>
          </p:cNvPicPr>
          <p:nvPr/>
        </p:nvPicPr>
        <p:blipFill>
          <a:blip r:embed="rId3"/>
          <a:stretch>
            <a:fillRect/>
          </a:stretch>
        </p:blipFill>
        <p:spPr>
          <a:xfrm>
            <a:off x="2191833" y="1490113"/>
            <a:ext cx="7307765" cy="3252997"/>
          </a:xfrm>
          <a:prstGeom prst="rect">
            <a:avLst/>
          </a:prstGeom>
        </p:spPr>
      </p:pic>
      <p:pic>
        <p:nvPicPr>
          <p:cNvPr id="6" name="Picture 5">
            <a:extLst>
              <a:ext uri="{FF2B5EF4-FFF2-40B4-BE49-F238E27FC236}">
                <a16:creationId xmlns:a16="http://schemas.microsoft.com/office/drawing/2014/main" id="{2460C984-FD96-4515-BD66-9AC431E66374}"/>
              </a:ext>
            </a:extLst>
          </p:cNvPr>
          <p:cNvPicPr>
            <a:picLocks noChangeAspect="1"/>
          </p:cNvPicPr>
          <p:nvPr/>
        </p:nvPicPr>
        <p:blipFill>
          <a:blip r:embed="rId4"/>
          <a:stretch>
            <a:fillRect/>
          </a:stretch>
        </p:blipFill>
        <p:spPr>
          <a:xfrm>
            <a:off x="2294051" y="1490113"/>
            <a:ext cx="7307765" cy="3645146"/>
          </a:xfrm>
          <a:prstGeom prst="rect">
            <a:avLst/>
          </a:prstGeom>
        </p:spPr>
      </p:pic>
    </p:spTree>
    <p:extLst>
      <p:ext uri="{BB962C8B-B14F-4D97-AF65-F5344CB8AC3E}">
        <p14:creationId xmlns:p14="http://schemas.microsoft.com/office/powerpoint/2010/main" val="692041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t>IPC. Доменные UNIX сокеты [</a:t>
            </a:r>
            <a:r>
              <a:rPr lang="en-US" b="0" dirty="0"/>
              <a:t>2</a:t>
            </a:r>
            <a:r>
              <a:rPr lang="ru-RU" b="0" dirty="0"/>
              <a:t>]</a:t>
            </a:r>
          </a:p>
          <a:p>
            <a:pPr marL="25400" indent="0">
              <a:buNone/>
            </a:pPr>
            <a:endParaRPr lang="ru-RU" dirty="0"/>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13</a:t>
            </a:fld>
            <a:endParaRPr/>
          </a:p>
        </p:txBody>
      </p:sp>
      <p:pic>
        <p:nvPicPr>
          <p:cNvPr id="3" name="Picture 2">
            <a:extLst>
              <a:ext uri="{FF2B5EF4-FFF2-40B4-BE49-F238E27FC236}">
                <a16:creationId xmlns:a16="http://schemas.microsoft.com/office/drawing/2014/main" id="{6FD4BFC5-BDB5-4FD6-90D0-A869715DD847}"/>
              </a:ext>
            </a:extLst>
          </p:cNvPr>
          <p:cNvPicPr>
            <a:picLocks noChangeAspect="1"/>
          </p:cNvPicPr>
          <p:nvPr/>
        </p:nvPicPr>
        <p:blipFill>
          <a:blip r:embed="rId3"/>
          <a:stretch>
            <a:fillRect/>
          </a:stretch>
        </p:blipFill>
        <p:spPr>
          <a:xfrm>
            <a:off x="2191833" y="1490113"/>
            <a:ext cx="7307765" cy="3252997"/>
          </a:xfrm>
          <a:prstGeom prst="rect">
            <a:avLst/>
          </a:prstGeom>
        </p:spPr>
      </p:pic>
      <p:pic>
        <p:nvPicPr>
          <p:cNvPr id="6" name="Picture 5">
            <a:extLst>
              <a:ext uri="{FF2B5EF4-FFF2-40B4-BE49-F238E27FC236}">
                <a16:creationId xmlns:a16="http://schemas.microsoft.com/office/drawing/2014/main" id="{2460C984-FD96-4515-BD66-9AC431E66374}"/>
              </a:ext>
            </a:extLst>
          </p:cNvPr>
          <p:cNvPicPr>
            <a:picLocks noChangeAspect="1"/>
          </p:cNvPicPr>
          <p:nvPr/>
        </p:nvPicPr>
        <p:blipFill>
          <a:blip r:embed="rId4"/>
          <a:stretch>
            <a:fillRect/>
          </a:stretch>
        </p:blipFill>
        <p:spPr>
          <a:xfrm>
            <a:off x="2294051" y="1490113"/>
            <a:ext cx="7307765" cy="3645146"/>
          </a:xfrm>
          <a:prstGeom prst="rect">
            <a:avLst/>
          </a:prstGeom>
        </p:spPr>
      </p:pic>
      <p:pic>
        <p:nvPicPr>
          <p:cNvPr id="7" name="Picture 6">
            <a:extLst>
              <a:ext uri="{FF2B5EF4-FFF2-40B4-BE49-F238E27FC236}">
                <a16:creationId xmlns:a16="http://schemas.microsoft.com/office/drawing/2014/main" id="{673D241C-E5B2-466F-AEE1-D69AA7B38C52}"/>
              </a:ext>
            </a:extLst>
          </p:cNvPr>
          <p:cNvPicPr>
            <a:picLocks noChangeAspect="1"/>
          </p:cNvPicPr>
          <p:nvPr/>
        </p:nvPicPr>
        <p:blipFill>
          <a:blip r:embed="rId5"/>
          <a:stretch>
            <a:fillRect/>
          </a:stretch>
        </p:blipFill>
        <p:spPr>
          <a:xfrm>
            <a:off x="2191833" y="1490113"/>
            <a:ext cx="7558052" cy="4805360"/>
          </a:xfrm>
          <a:prstGeom prst="rect">
            <a:avLst/>
          </a:prstGeom>
        </p:spPr>
      </p:pic>
    </p:spTree>
    <p:extLst>
      <p:ext uri="{BB962C8B-B14F-4D97-AF65-F5344CB8AC3E}">
        <p14:creationId xmlns:p14="http://schemas.microsoft.com/office/powerpoint/2010/main" val="2504212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en-US" b="0" dirty="0"/>
              <a:t>DARPA </a:t>
            </a:r>
            <a:r>
              <a:rPr lang="ru-RU" b="0" dirty="0"/>
              <a:t>и </a:t>
            </a:r>
            <a:r>
              <a:rPr lang="en-US" b="0" dirty="0"/>
              <a:t>ARPANET</a:t>
            </a:r>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14</a:t>
            </a:fld>
            <a:endParaRPr/>
          </a:p>
        </p:txBody>
      </p:sp>
      <p:pic>
        <p:nvPicPr>
          <p:cNvPr id="4" name="Picture 3">
            <a:extLst>
              <a:ext uri="{FF2B5EF4-FFF2-40B4-BE49-F238E27FC236}">
                <a16:creationId xmlns:a16="http://schemas.microsoft.com/office/drawing/2014/main" id="{9CF32E07-8640-43D5-9269-8CDA41FA2621}"/>
              </a:ext>
            </a:extLst>
          </p:cNvPr>
          <p:cNvPicPr>
            <a:picLocks noChangeAspect="1"/>
          </p:cNvPicPr>
          <p:nvPr/>
        </p:nvPicPr>
        <p:blipFill>
          <a:blip r:embed="rId3"/>
          <a:stretch>
            <a:fillRect/>
          </a:stretch>
        </p:blipFill>
        <p:spPr>
          <a:xfrm>
            <a:off x="1960196" y="1612532"/>
            <a:ext cx="7771040" cy="4528223"/>
          </a:xfrm>
          <a:prstGeom prst="rect">
            <a:avLst/>
          </a:prstGeom>
        </p:spPr>
      </p:pic>
    </p:spTree>
    <p:extLst>
      <p:ext uri="{BB962C8B-B14F-4D97-AF65-F5344CB8AC3E}">
        <p14:creationId xmlns:p14="http://schemas.microsoft.com/office/powerpoint/2010/main" val="155108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en-US" b="0" dirty="0"/>
              <a:t>DARPA </a:t>
            </a:r>
            <a:r>
              <a:rPr lang="ru-RU" b="0" dirty="0"/>
              <a:t>и </a:t>
            </a:r>
            <a:r>
              <a:rPr lang="en-US" b="0" dirty="0"/>
              <a:t>ARPANET</a:t>
            </a:r>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15</a:t>
            </a:fld>
            <a:endParaRPr/>
          </a:p>
        </p:txBody>
      </p:sp>
      <p:pic>
        <p:nvPicPr>
          <p:cNvPr id="4" name="Picture 3">
            <a:extLst>
              <a:ext uri="{FF2B5EF4-FFF2-40B4-BE49-F238E27FC236}">
                <a16:creationId xmlns:a16="http://schemas.microsoft.com/office/drawing/2014/main" id="{9CF32E07-8640-43D5-9269-8CDA41FA2621}"/>
              </a:ext>
            </a:extLst>
          </p:cNvPr>
          <p:cNvPicPr>
            <a:picLocks noChangeAspect="1"/>
          </p:cNvPicPr>
          <p:nvPr/>
        </p:nvPicPr>
        <p:blipFill>
          <a:blip r:embed="rId3"/>
          <a:stretch>
            <a:fillRect/>
          </a:stretch>
        </p:blipFill>
        <p:spPr>
          <a:xfrm>
            <a:off x="1960196" y="1612532"/>
            <a:ext cx="7771040" cy="4528223"/>
          </a:xfrm>
          <a:prstGeom prst="rect">
            <a:avLst/>
          </a:prstGeom>
        </p:spPr>
      </p:pic>
      <p:pic>
        <p:nvPicPr>
          <p:cNvPr id="6" name="Picture 5">
            <a:extLst>
              <a:ext uri="{FF2B5EF4-FFF2-40B4-BE49-F238E27FC236}">
                <a16:creationId xmlns:a16="http://schemas.microsoft.com/office/drawing/2014/main" id="{0D410CBE-7436-4681-9E62-B3A1229A198B}"/>
              </a:ext>
            </a:extLst>
          </p:cNvPr>
          <p:cNvPicPr>
            <a:picLocks noChangeAspect="1"/>
          </p:cNvPicPr>
          <p:nvPr/>
        </p:nvPicPr>
        <p:blipFill>
          <a:blip r:embed="rId4"/>
          <a:stretch>
            <a:fillRect/>
          </a:stretch>
        </p:blipFill>
        <p:spPr>
          <a:xfrm>
            <a:off x="1893773" y="1623155"/>
            <a:ext cx="7903885" cy="4556450"/>
          </a:xfrm>
          <a:prstGeom prst="rect">
            <a:avLst/>
          </a:prstGeom>
        </p:spPr>
      </p:pic>
    </p:spTree>
    <p:extLst>
      <p:ext uri="{BB962C8B-B14F-4D97-AF65-F5344CB8AC3E}">
        <p14:creationId xmlns:p14="http://schemas.microsoft.com/office/powerpoint/2010/main" val="1563919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en-US" b="0" dirty="0"/>
              <a:t>DARPA </a:t>
            </a:r>
            <a:r>
              <a:rPr lang="ru-RU" b="0" dirty="0"/>
              <a:t>и </a:t>
            </a:r>
            <a:r>
              <a:rPr lang="en-US" b="0" dirty="0"/>
              <a:t>ARPANET</a:t>
            </a:r>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16</a:t>
            </a:fld>
            <a:endParaRPr/>
          </a:p>
        </p:txBody>
      </p:sp>
      <p:pic>
        <p:nvPicPr>
          <p:cNvPr id="4" name="Picture 3">
            <a:extLst>
              <a:ext uri="{FF2B5EF4-FFF2-40B4-BE49-F238E27FC236}">
                <a16:creationId xmlns:a16="http://schemas.microsoft.com/office/drawing/2014/main" id="{9CF32E07-8640-43D5-9269-8CDA41FA2621}"/>
              </a:ext>
            </a:extLst>
          </p:cNvPr>
          <p:cNvPicPr>
            <a:picLocks noChangeAspect="1"/>
          </p:cNvPicPr>
          <p:nvPr/>
        </p:nvPicPr>
        <p:blipFill>
          <a:blip r:embed="rId3"/>
          <a:stretch>
            <a:fillRect/>
          </a:stretch>
        </p:blipFill>
        <p:spPr>
          <a:xfrm>
            <a:off x="1960196" y="1612532"/>
            <a:ext cx="7771040" cy="4528223"/>
          </a:xfrm>
          <a:prstGeom prst="rect">
            <a:avLst/>
          </a:prstGeom>
        </p:spPr>
      </p:pic>
      <p:pic>
        <p:nvPicPr>
          <p:cNvPr id="6" name="Picture 5">
            <a:extLst>
              <a:ext uri="{FF2B5EF4-FFF2-40B4-BE49-F238E27FC236}">
                <a16:creationId xmlns:a16="http://schemas.microsoft.com/office/drawing/2014/main" id="{0D410CBE-7436-4681-9E62-B3A1229A198B}"/>
              </a:ext>
            </a:extLst>
          </p:cNvPr>
          <p:cNvPicPr>
            <a:picLocks noChangeAspect="1"/>
          </p:cNvPicPr>
          <p:nvPr/>
        </p:nvPicPr>
        <p:blipFill>
          <a:blip r:embed="rId4"/>
          <a:stretch>
            <a:fillRect/>
          </a:stretch>
        </p:blipFill>
        <p:spPr>
          <a:xfrm>
            <a:off x="1893773" y="1623155"/>
            <a:ext cx="7903885" cy="4556450"/>
          </a:xfrm>
          <a:prstGeom prst="rect">
            <a:avLst/>
          </a:prstGeom>
        </p:spPr>
      </p:pic>
      <p:pic>
        <p:nvPicPr>
          <p:cNvPr id="5" name="Picture 4">
            <a:extLst>
              <a:ext uri="{FF2B5EF4-FFF2-40B4-BE49-F238E27FC236}">
                <a16:creationId xmlns:a16="http://schemas.microsoft.com/office/drawing/2014/main" id="{64F536C0-14EA-445B-93BC-026263028EBD}"/>
              </a:ext>
            </a:extLst>
          </p:cNvPr>
          <p:cNvPicPr>
            <a:picLocks noChangeAspect="1"/>
          </p:cNvPicPr>
          <p:nvPr/>
        </p:nvPicPr>
        <p:blipFill>
          <a:blip r:embed="rId5"/>
          <a:stretch>
            <a:fillRect/>
          </a:stretch>
        </p:blipFill>
        <p:spPr>
          <a:xfrm>
            <a:off x="1893773" y="1626876"/>
            <a:ext cx="8002934" cy="4567548"/>
          </a:xfrm>
          <a:prstGeom prst="rect">
            <a:avLst/>
          </a:prstGeom>
        </p:spPr>
      </p:pic>
    </p:spTree>
    <p:extLst>
      <p:ext uri="{BB962C8B-B14F-4D97-AF65-F5344CB8AC3E}">
        <p14:creationId xmlns:p14="http://schemas.microsoft.com/office/powerpoint/2010/main" val="241954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Коммутация каналов</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17</a:t>
            </a:fld>
            <a:endParaRPr/>
          </a:p>
        </p:txBody>
      </p:sp>
      <p:pic>
        <p:nvPicPr>
          <p:cNvPr id="8" name="Picture 7">
            <a:extLst>
              <a:ext uri="{FF2B5EF4-FFF2-40B4-BE49-F238E27FC236}">
                <a16:creationId xmlns:a16="http://schemas.microsoft.com/office/drawing/2014/main" id="{86939AD5-FC18-48D0-B11A-0003D544B241}"/>
              </a:ext>
            </a:extLst>
          </p:cNvPr>
          <p:cNvPicPr>
            <a:picLocks noChangeAspect="1"/>
          </p:cNvPicPr>
          <p:nvPr/>
        </p:nvPicPr>
        <p:blipFill>
          <a:blip r:embed="rId3"/>
          <a:stretch>
            <a:fillRect/>
          </a:stretch>
        </p:blipFill>
        <p:spPr>
          <a:xfrm>
            <a:off x="982569" y="1612532"/>
            <a:ext cx="8245014" cy="4796797"/>
          </a:xfrm>
          <a:prstGeom prst="rect">
            <a:avLst/>
          </a:prstGeom>
        </p:spPr>
      </p:pic>
    </p:spTree>
    <p:extLst>
      <p:ext uri="{BB962C8B-B14F-4D97-AF65-F5344CB8AC3E}">
        <p14:creationId xmlns:p14="http://schemas.microsoft.com/office/powerpoint/2010/main" val="2071051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Коммутация каналов</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18</a:t>
            </a:fld>
            <a:endParaRPr/>
          </a:p>
        </p:txBody>
      </p:sp>
      <p:pic>
        <p:nvPicPr>
          <p:cNvPr id="8" name="Picture 7">
            <a:extLst>
              <a:ext uri="{FF2B5EF4-FFF2-40B4-BE49-F238E27FC236}">
                <a16:creationId xmlns:a16="http://schemas.microsoft.com/office/drawing/2014/main" id="{86939AD5-FC18-48D0-B11A-0003D544B241}"/>
              </a:ext>
            </a:extLst>
          </p:cNvPr>
          <p:cNvPicPr>
            <a:picLocks noChangeAspect="1"/>
          </p:cNvPicPr>
          <p:nvPr/>
        </p:nvPicPr>
        <p:blipFill>
          <a:blip r:embed="rId3"/>
          <a:stretch>
            <a:fillRect/>
          </a:stretch>
        </p:blipFill>
        <p:spPr>
          <a:xfrm>
            <a:off x="982569" y="1612532"/>
            <a:ext cx="8245014" cy="4796797"/>
          </a:xfrm>
          <a:prstGeom prst="rect">
            <a:avLst/>
          </a:prstGeom>
        </p:spPr>
      </p:pic>
      <p:pic>
        <p:nvPicPr>
          <p:cNvPr id="5" name="Picture 4">
            <a:extLst>
              <a:ext uri="{FF2B5EF4-FFF2-40B4-BE49-F238E27FC236}">
                <a16:creationId xmlns:a16="http://schemas.microsoft.com/office/drawing/2014/main" id="{56538A87-0AC6-48C5-8921-9F32E5272C68}"/>
              </a:ext>
            </a:extLst>
          </p:cNvPr>
          <p:cNvPicPr>
            <a:picLocks noChangeAspect="1"/>
          </p:cNvPicPr>
          <p:nvPr/>
        </p:nvPicPr>
        <p:blipFill>
          <a:blip r:embed="rId4"/>
          <a:stretch>
            <a:fillRect/>
          </a:stretch>
        </p:blipFill>
        <p:spPr>
          <a:xfrm>
            <a:off x="982570" y="1606111"/>
            <a:ext cx="8245014" cy="4769705"/>
          </a:xfrm>
          <a:prstGeom prst="rect">
            <a:avLst/>
          </a:prstGeom>
        </p:spPr>
      </p:pic>
    </p:spTree>
    <p:extLst>
      <p:ext uri="{BB962C8B-B14F-4D97-AF65-F5344CB8AC3E}">
        <p14:creationId xmlns:p14="http://schemas.microsoft.com/office/powerpoint/2010/main" val="1213691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Коммутация каналов</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19</a:t>
            </a:fld>
            <a:endParaRPr/>
          </a:p>
        </p:txBody>
      </p:sp>
      <p:pic>
        <p:nvPicPr>
          <p:cNvPr id="8" name="Picture 7">
            <a:extLst>
              <a:ext uri="{FF2B5EF4-FFF2-40B4-BE49-F238E27FC236}">
                <a16:creationId xmlns:a16="http://schemas.microsoft.com/office/drawing/2014/main" id="{86939AD5-FC18-48D0-B11A-0003D544B241}"/>
              </a:ext>
            </a:extLst>
          </p:cNvPr>
          <p:cNvPicPr>
            <a:picLocks noChangeAspect="1"/>
          </p:cNvPicPr>
          <p:nvPr/>
        </p:nvPicPr>
        <p:blipFill>
          <a:blip r:embed="rId3"/>
          <a:stretch>
            <a:fillRect/>
          </a:stretch>
        </p:blipFill>
        <p:spPr>
          <a:xfrm>
            <a:off x="982569" y="1612532"/>
            <a:ext cx="8245014" cy="4796797"/>
          </a:xfrm>
          <a:prstGeom prst="rect">
            <a:avLst/>
          </a:prstGeom>
        </p:spPr>
      </p:pic>
      <p:pic>
        <p:nvPicPr>
          <p:cNvPr id="5" name="Picture 4">
            <a:extLst>
              <a:ext uri="{FF2B5EF4-FFF2-40B4-BE49-F238E27FC236}">
                <a16:creationId xmlns:a16="http://schemas.microsoft.com/office/drawing/2014/main" id="{56538A87-0AC6-48C5-8921-9F32E5272C68}"/>
              </a:ext>
            </a:extLst>
          </p:cNvPr>
          <p:cNvPicPr>
            <a:picLocks noChangeAspect="1"/>
          </p:cNvPicPr>
          <p:nvPr/>
        </p:nvPicPr>
        <p:blipFill>
          <a:blip r:embed="rId4"/>
          <a:stretch>
            <a:fillRect/>
          </a:stretch>
        </p:blipFill>
        <p:spPr>
          <a:xfrm>
            <a:off x="982570" y="1606111"/>
            <a:ext cx="8245014" cy="4769705"/>
          </a:xfrm>
          <a:prstGeom prst="rect">
            <a:avLst/>
          </a:prstGeom>
        </p:spPr>
      </p:pic>
      <p:pic>
        <p:nvPicPr>
          <p:cNvPr id="6" name="Picture 5">
            <a:extLst>
              <a:ext uri="{FF2B5EF4-FFF2-40B4-BE49-F238E27FC236}">
                <a16:creationId xmlns:a16="http://schemas.microsoft.com/office/drawing/2014/main" id="{A9DE76B4-6EB4-4E0D-BC0D-20E60D2229DC}"/>
              </a:ext>
            </a:extLst>
          </p:cNvPr>
          <p:cNvPicPr>
            <a:picLocks noChangeAspect="1"/>
          </p:cNvPicPr>
          <p:nvPr/>
        </p:nvPicPr>
        <p:blipFill>
          <a:blip r:embed="rId5"/>
          <a:stretch>
            <a:fillRect/>
          </a:stretch>
        </p:blipFill>
        <p:spPr>
          <a:xfrm>
            <a:off x="982568" y="1618953"/>
            <a:ext cx="8257118" cy="4756863"/>
          </a:xfrm>
          <a:prstGeom prst="rect">
            <a:avLst/>
          </a:prstGeom>
        </p:spPr>
      </p:pic>
    </p:spTree>
    <p:extLst>
      <p:ext uri="{BB962C8B-B14F-4D97-AF65-F5344CB8AC3E}">
        <p14:creationId xmlns:p14="http://schemas.microsoft.com/office/powerpoint/2010/main" val="1254294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cabc1c5b11_0_5"/>
          <p:cNvSpPr txBox="1">
            <a:spLocks noGrp="1"/>
          </p:cNvSpPr>
          <p:nvPr>
            <p:ph type="body" idx="1"/>
          </p:nvPr>
        </p:nvSpPr>
        <p:spPr>
          <a:xfrm>
            <a:off x="6091802" y="996900"/>
            <a:ext cx="5456400" cy="48642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None/>
            </a:pPr>
            <a:r>
              <a:rPr lang="ru-RU" sz="2500" dirty="0"/>
              <a:t>Планировщик</a:t>
            </a:r>
            <a:r>
              <a:rPr lang="ru-RU" sz="2500" b="1" dirty="0"/>
              <a:t> </a:t>
            </a:r>
            <a:r>
              <a:rPr lang="ru-RU" sz="2500" dirty="0"/>
              <a:t>- 25 марта. Штраф -10 баллов.</a:t>
            </a:r>
            <a:endParaRPr sz="2500" dirty="0"/>
          </a:p>
          <a:p>
            <a:pPr marL="0" lvl="0" indent="0" algn="l" rtl="0">
              <a:lnSpc>
                <a:spcPct val="150000"/>
              </a:lnSpc>
              <a:spcBef>
                <a:spcPts val="0"/>
              </a:spcBef>
              <a:spcAft>
                <a:spcPts val="0"/>
              </a:spcAft>
              <a:buNone/>
            </a:pPr>
            <a:endParaRPr sz="2500" dirty="0"/>
          </a:p>
          <a:p>
            <a:pPr marL="0" lvl="0" indent="0" algn="l" rtl="0">
              <a:lnSpc>
                <a:spcPct val="150000"/>
              </a:lnSpc>
              <a:spcBef>
                <a:spcPts val="0"/>
              </a:spcBef>
              <a:spcAft>
                <a:spcPts val="0"/>
              </a:spcAft>
              <a:buNone/>
            </a:pPr>
            <a:r>
              <a:rPr lang="ru-RU" sz="2500" b="1" dirty="0" err="1"/>
              <a:t>Shell</a:t>
            </a:r>
            <a:r>
              <a:rPr lang="ru-RU" sz="2500" dirty="0"/>
              <a:t> - 8 апреля.</a:t>
            </a:r>
          </a:p>
          <a:p>
            <a:pPr marL="0" lvl="0" indent="0" algn="l" rtl="0">
              <a:lnSpc>
                <a:spcPct val="150000"/>
              </a:lnSpc>
              <a:spcBef>
                <a:spcPts val="0"/>
              </a:spcBef>
              <a:spcAft>
                <a:spcPts val="0"/>
              </a:spcAft>
              <a:buNone/>
            </a:pPr>
            <a:r>
              <a:rPr lang="ru-RU" sz="2500" dirty="0"/>
              <a:t>После дедлайна -1 балл за каждый день просрочки.</a:t>
            </a:r>
          </a:p>
          <a:p>
            <a:pPr marL="0" lvl="0" indent="0" algn="l" rtl="0">
              <a:lnSpc>
                <a:spcPct val="150000"/>
              </a:lnSpc>
              <a:spcBef>
                <a:spcPts val="0"/>
              </a:spcBef>
              <a:spcAft>
                <a:spcPts val="0"/>
              </a:spcAft>
              <a:buNone/>
            </a:pPr>
            <a:endParaRPr lang="ru-RU" sz="2500" dirty="0"/>
          </a:p>
          <a:p>
            <a:pPr marL="0" lvl="0" indent="0" algn="l" rtl="0">
              <a:lnSpc>
                <a:spcPct val="150000"/>
              </a:lnSpc>
              <a:spcBef>
                <a:spcPts val="0"/>
              </a:spcBef>
              <a:spcAft>
                <a:spcPts val="0"/>
              </a:spcAft>
              <a:buNone/>
            </a:pPr>
            <a:r>
              <a:rPr lang="ru-RU" sz="2500" dirty="0"/>
              <a:t>ФС - 28 апреля</a:t>
            </a:r>
            <a:endParaRPr sz="2500" dirty="0"/>
          </a:p>
        </p:txBody>
      </p:sp>
      <p:sp>
        <p:nvSpPr>
          <p:cNvPr id="440" name="Google Shape;440;gcabc1c5b11_0_5"/>
          <p:cNvSpPr txBox="1">
            <a:spLocks noGrp="1"/>
          </p:cNvSpPr>
          <p:nvPr>
            <p:ph type="body" idx="2"/>
          </p:nvPr>
        </p:nvSpPr>
        <p:spPr>
          <a:xfrm>
            <a:off x="982569" y="3151476"/>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Дедлайны</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Коммутация каналов</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20</a:t>
            </a:fld>
            <a:endParaRPr/>
          </a:p>
        </p:txBody>
      </p:sp>
      <p:pic>
        <p:nvPicPr>
          <p:cNvPr id="7" name="Picture 6">
            <a:extLst>
              <a:ext uri="{FF2B5EF4-FFF2-40B4-BE49-F238E27FC236}">
                <a16:creationId xmlns:a16="http://schemas.microsoft.com/office/drawing/2014/main" id="{5E53D579-F77C-427A-8B9E-ABD4F0F3EC3E}"/>
              </a:ext>
            </a:extLst>
          </p:cNvPr>
          <p:cNvPicPr>
            <a:picLocks noChangeAspect="1"/>
          </p:cNvPicPr>
          <p:nvPr/>
        </p:nvPicPr>
        <p:blipFill>
          <a:blip r:embed="rId3"/>
          <a:stretch>
            <a:fillRect/>
          </a:stretch>
        </p:blipFill>
        <p:spPr>
          <a:xfrm>
            <a:off x="1090103" y="1612532"/>
            <a:ext cx="8121225" cy="5206439"/>
          </a:xfrm>
          <a:prstGeom prst="rect">
            <a:avLst/>
          </a:prstGeom>
        </p:spPr>
      </p:pic>
    </p:spTree>
    <p:extLst>
      <p:ext uri="{BB962C8B-B14F-4D97-AF65-F5344CB8AC3E}">
        <p14:creationId xmlns:p14="http://schemas.microsoft.com/office/powerpoint/2010/main" val="4055454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Коммутация пакетов</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21</a:t>
            </a:fld>
            <a:endParaRPr/>
          </a:p>
        </p:txBody>
      </p:sp>
      <p:pic>
        <p:nvPicPr>
          <p:cNvPr id="5" name="Picture 4">
            <a:extLst>
              <a:ext uri="{FF2B5EF4-FFF2-40B4-BE49-F238E27FC236}">
                <a16:creationId xmlns:a16="http://schemas.microsoft.com/office/drawing/2014/main" id="{0AD05320-1DFE-4C2F-8900-69C057A58125}"/>
              </a:ext>
            </a:extLst>
          </p:cNvPr>
          <p:cNvPicPr>
            <a:picLocks noChangeAspect="1"/>
          </p:cNvPicPr>
          <p:nvPr/>
        </p:nvPicPr>
        <p:blipFill>
          <a:blip r:embed="rId3"/>
          <a:stretch>
            <a:fillRect/>
          </a:stretch>
        </p:blipFill>
        <p:spPr>
          <a:xfrm>
            <a:off x="982569" y="1612532"/>
            <a:ext cx="7674917" cy="4411905"/>
          </a:xfrm>
          <a:prstGeom prst="rect">
            <a:avLst/>
          </a:prstGeom>
        </p:spPr>
      </p:pic>
    </p:spTree>
    <p:extLst>
      <p:ext uri="{BB962C8B-B14F-4D97-AF65-F5344CB8AC3E}">
        <p14:creationId xmlns:p14="http://schemas.microsoft.com/office/powerpoint/2010/main" val="1291897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Коммутация пакетов</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22</a:t>
            </a:fld>
            <a:endParaRPr/>
          </a:p>
        </p:txBody>
      </p:sp>
      <p:pic>
        <p:nvPicPr>
          <p:cNvPr id="5" name="Picture 4">
            <a:extLst>
              <a:ext uri="{FF2B5EF4-FFF2-40B4-BE49-F238E27FC236}">
                <a16:creationId xmlns:a16="http://schemas.microsoft.com/office/drawing/2014/main" id="{0AD05320-1DFE-4C2F-8900-69C057A58125}"/>
              </a:ext>
            </a:extLst>
          </p:cNvPr>
          <p:cNvPicPr>
            <a:picLocks noChangeAspect="1"/>
          </p:cNvPicPr>
          <p:nvPr/>
        </p:nvPicPr>
        <p:blipFill>
          <a:blip r:embed="rId3"/>
          <a:stretch>
            <a:fillRect/>
          </a:stretch>
        </p:blipFill>
        <p:spPr>
          <a:xfrm>
            <a:off x="982569" y="1612532"/>
            <a:ext cx="7674917" cy="4411905"/>
          </a:xfrm>
          <a:prstGeom prst="rect">
            <a:avLst/>
          </a:prstGeom>
        </p:spPr>
      </p:pic>
      <p:pic>
        <p:nvPicPr>
          <p:cNvPr id="6" name="Picture 5">
            <a:extLst>
              <a:ext uri="{FF2B5EF4-FFF2-40B4-BE49-F238E27FC236}">
                <a16:creationId xmlns:a16="http://schemas.microsoft.com/office/drawing/2014/main" id="{4DE5A55E-E39A-4FBB-B0E4-A430AE9AC214}"/>
              </a:ext>
            </a:extLst>
          </p:cNvPr>
          <p:cNvPicPr>
            <a:picLocks noChangeAspect="1"/>
          </p:cNvPicPr>
          <p:nvPr/>
        </p:nvPicPr>
        <p:blipFill>
          <a:blip r:embed="rId4"/>
          <a:stretch>
            <a:fillRect/>
          </a:stretch>
        </p:blipFill>
        <p:spPr>
          <a:xfrm>
            <a:off x="982569" y="1590059"/>
            <a:ext cx="7736491" cy="4456849"/>
          </a:xfrm>
          <a:prstGeom prst="rect">
            <a:avLst/>
          </a:prstGeom>
        </p:spPr>
      </p:pic>
    </p:spTree>
    <p:extLst>
      <p:ext uri="{BB962C8B-B14F-4D97-AF65-F5344CB8AC3E}">
        <p14:creationId xmlns:p14="http://schemas.microsoft.com/office/powerpoint/2010/main" val="1527522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Коммутация пакетов</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23</a:t>
            </a:fld>
            <a:endParaRPr/>
          </a:p>
        </p:txBody>
      </p:sp>
      <p:pic>
        <p:nvPicPr>
          <p:cNvPr id="5" name="Picture 4">
            <a:extLst>
              <a:ext uri="{FF2B5EF4-FFF2-40B4-BE49-F238E27FC236}">
                <a16:creationId xmlns:a16="http://schemas.microsoft.com/office/drawing/2014/main" id="{0AD05320-1DFE-4C2F-8900-69C057A58125}"/>
              </a:ext>
            </a:extLst>
          </p:cNvPr>
          <p:cNvPicPr>
            <a:picLocks noChangeAspect="1"/>
          </p:cNvPicPr>
          <p:nvPr/>
        </p:nvPicPr>
        <p:blipFill>
          <a:blip r:embed="rId3"/>
          <a:stretch>
            <a:fillRect/>
          </a:stretch>
        </p:blipFill>
        <p:spPr>
          <a:xfrm>
            <a:off x="982569" y="1612532"/>
            <a:ext cx="7674917" cy="4411905"/>
          </a:xfrm>
          <a:prstGeom prst="rect">
            <a:avLst/>
          </a:prstGeom>
        </p:spPr>
      </p:pic>
      <p:pic>
        <p:nvPicPr>
          <p:cNvPr id="6" name="Picture 5">
            <a:extLst>
              <a:ext uri="{FF2B5EF4-FFF2-40B4-BE49-F238E27FC236}">
                <a16:creationId xmlns:a16="http://schemas.microsoft.com/office/drawing/2014/main" id="{4DE5A55E-E39A-4FBB-B0E4-A430AE9AC214}"/>
              </a:ext>
            </a:extLst>
          </p:cNvPr>
          <p:cNvPicPr>
            <a:picLocks noChangeAspect="1"/>
          </p:cNvPicPr>
          <p:nvPr/>
        </p:nvPicPr>
        <p:blipFill>
          <a:blip r:embed="rId4"/>
          <a:stretch>
            <a:fillRect/>
          </a:stretch>
        </p:blipFill>
        <p:spPr>
          <a:xfrm>
            <a:off x="982569" y="1590059"/>
            <a:ext cx="7736491" cy="4456849"/>
          </a:xfrm>
          <a:prstGeom prst="rect">
            <a:avLst/>
          </a:prstGeom>
        </p:spPr>
      </p:pic>
      <p:pic>
        <p:nvPicPr>
          <p:cNvPr id="9" name="Picture 8">
            <a:extLst>
              <a:ext uri="{FF2B5EF4-FFF2-40B4-BE49-F238E27FC236}">
                <a16:creationId xmlns:a16="http://schemas.microsoft.com/office/drawing/2014/main" id="{53445EF8-CF7E-4804-94E4-F4434CB4A908}"/>
              </a:ext>
            </a:extLst>
          </p:cNvPr>
          <p:cNvPicPr>
            <a:picLocks noChangeAspect="1"/>
          </p:cNvPicPr>
          <p:nvPr/>
        </p:nvPicPr>
        <p:blipFill>
          <a:blip r:embed="rId5"/>
          <a:stretch>
            <a:fillRect/>
          </a:stretch>
        </p:blipFill>
        <p:spPr>
          <a:xfrm>
            <a:off x="982569" y="1567588"/>
            <a:ext cx="7744366" cy="4456849"/>
          </a:xfrm>
          <a:prstGeom prst="rect">
            <a:avLst/>
          </a:prstGeom>
        </p:spPr>
      </p:pic>
    </p:spTree>
    <p:extLst>
      <p:ext uri="{BB962C8B-B14F-4D97-AF65-F5344CB8AC3E}">
        <p14:creationId xmlns:p14="http://schemas.microsoft.com/office/powerpoint/2010/main" val="421710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Пакет</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24</a:t>
            </a:fld>
            <a:endParaRPr/>
          </a:p>
        </p:txBody>
      </p:sp>
      <p:pic>
        <p:nvPicPr>
          <p:cNvPr id="7" name="Picture 6">
            <a:extLst>
              <a:ext uri="{FF2B5EF4-FFF2-40B4-BE49-F238E27FC236}">
                <a16:creationId xmlns:a16="http://schemas.microsoft.com/office/drawing/2014/main" id="{3AB07CE5-C2F1-4E4A-98DE-2F288F21E93A}"/>
              </a:ext>
            </a:extLst>
          </p:cNvPr>
          <p:cNvPicPr>
            <a:picLocks noChangeAspect="1"/>
          </p:cNvPicPr>
          <p:nvPr/>
        </p:nvPicPr>
        <p:blipFill>
          <a:blip r:embed="rId3"/>
          <a:stretch>
            <a:fillRect/>
          </a:stretch>
        </p:blipFill>
        <p:spPr>
          <a:xfrm>
            <a:off x="2108842" y="1547477"/>
            <a:ext cx="3357744" cy="4939990"/>
          </a:xfrm>
          <a:prstGeom prst="rect">
            <a:avLst/>
          </a:prstGeom>
        </p:spPr>
      </p:pic>
    </p:spTree>
    <p:extLst>
      <p:ext uri="{BB962C8B-B14F-4D97-AF65-F5344CB8AC3E}">
        <p14:creationId xmlns:p14="http://schemas.microsoft.com/office/powerpoint/2010/main" val="4198363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Пакет</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25</a:t>
            </a:fld>
            <a:endParaRPr/>
          </a:p>
        </p:txBody>
      </p:sp>
      <p:pic>
        <p:nvPicPr>
          <p:cNvPr id="7" name="Picture 6">
            <a:extLst>
              <a:ext uri="{FF2B5EF4-FFF2-40B4-BE49-F238E27FC236}">
                <a16:creationId xmlns:a16="http://schemas.microsoft.com/office/drawing/2014/main" id="{3AB07CE5-C2F1-4E4A-98DE-2F288F21E93A}"/>
              </a:ext>
            </a:extLst>
          </p:cNvPr>
          <p:cNvPicPr>
            <a:picLocks noChangeAspect="1"/>
          </p:cNvPicPr>
          <p:nvPr/>
        </p:nvPicPr>
        <p:blipFill>
          <a:blip r:embed="rId3"/>
          <a:stretch>
            <a:fillRect/>
          </a:stretch>
        </p:blipFill>
        <p:spPr>
          <a:xfrm>
            <a:off x="2108842" y="1547477"/>
            <a:ext cx="3357744" cy="4939990"/>
          </a:xfrm>
          <a:prstGeom prst="rect">
            <a:avLst/>
          </a:prstGeom>
        </p:spPr>
      </p:pic>
      <p:pic>
        <p:nvPicPr>
          <p:cNvPr id="5" name="Picture 4">
            <a:extLst>
              <a:ext uri="{FF2B5EF4-FFF2-40B4-BE49-F238E27FC236}">
                <a16:creationId xmlns:a16="http://schemas.microsoft.com/office/drawing/2014/main" id="{46275D41-BF55-4701-A40B-31D31F5F083F}"/>
              </a:ext>
            </a:extLst>
          </p:cNvPr>
          <p:cNvPicPr>
            <a:picLocks noChangeAspect="1"/>
          </p:cNvPicPr>
          <p:nvPr/>
        </p:nvPicPr>
        <p:blipFill>
          <a:blip r:embed="rId4"/>
          <a:stretch>
            <a:fillRect/>
          </a:stretch>
        </p:blipFill>
        <p:spPr>
          <a:xfrm>
            <a:off x="630360" y="1547477"/>
            <a:ext cx="8421586" cy="5081922"/>
          </a:xfrm>
          <a:prstGeom prst="rect">
            <a:avLst/>
          </a:prstGeom>
        </p:spPr>
      </p:pic>
    </p:spTree>
    <p:extLst>
      <p:ext uri="{BB962C8B-B14F-4D97-AF65-F5344CB8AC3E}">
        <p14:creationId xmlns:p14="http://schemas.microsoft.com/office/powerpoint/2010/main" val="3644084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Сборка пакета</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26</a:t>
            </a:fld>
            <a:endParaRPr/>
          </a:p>
        </p:txBody>
      </p:sp>
      <p:pic>
        <p:nvPicPr>
          <p:cNvPr id="6" name="Picture 5">
            <a:extLst>
              <a:ext uri="{FF2B5EF4-FFF2-40B4-BE49-F238E27FC236}">
                <a16:creationId xmlns:a16="http://schemas.microsoft.com/office/drawing/2014/main" id="{68121F12-F97B-4DBB-96CA-50633F2D85AA}"/>
              </a:ext>
            </a:extLst>
          </p:cNvPr>
          <p:cNvPicPr>
            <a:picLocks noChangeAspect="1"/>
          </p:cNvPicPr>
          <p:nvPr/>
        </p:nvPicPr>
        <p:blipFill>
          <a:blip r:embed="rId3"/>
          <a:stretch>
            <a:fillRect/>
          </a:stretch>
        </p:blipFill>
        <p:spPr>
          <a:xfrm>
            <a:off x="1934736" y="1543840"/>
            <a:ext cx="8400585" cy="2513325"/>
          </a:xfrm>
          <a:prstGeom prst="rect">
            <a:avLst/>
          </a:prstGeom>
        </p:spPr>
      </p:pic>
    </p:spTree>
    <p:extLst>
      <p:ext uri="{BB962C8B-B14F-4D97-AF65-F5344CB8AC3E}">
        <p14:creationId xmlns:p14="http://schemas.microsoft.com/office/powerpoint/2010/main" val="318160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Сборка пакета</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27</a:t>
            </a:fld>
            <a:endParaRPr/>
          </a:p>
        </p:txBody>
      </p:sp>
      <p:pic>
        <p:nvPicPr>
          <p:cNvPr id="6" name="Picture 5">
            <a:extLst>
              <a:ext uri="{FF2B5EF4-FFF2-40B4-BE49-F238E27FC236}">
                <a16:creationId xmlns:a16="http://schemas.microsoft.com/office/drawing/2014/main" id="{68121F12-F97B-4DBB-96CA-50633F2D85AA}"/>
              </a:ext>
            </a:extLst>
          </p:cNvPr>
          <p:cNvPicPr>
            <a:picLocks noChangeAspect="1"/>
          </p:cNvPicPr>
          <p:nvPr/>
        </p:nvPicPr>
        <p:blipFill>
          <a:blip r:embed="rId3"/>
          <a:stretch>
            <a:fillRect/>
          </a:stretch>
        </p:blipFill>
        <p:spPr>
          <a:xfrm>
            <a:off x="1934736" y="1543840"/>
            <a:ext cx="8400585" cy="2513325"/>
          </a:xfrm>
          <a:prstGeom prst="rect">
            <a:avLst/>
          </a:prstGeom>
        </p:spPr>
      </p:pic>
      <p:pic>
        <p:nvPicPr>
          <p:cNvPr id="5" name="Picture 4">
            <a:extLst>
              <a:ext uri="{FF2B5EF4-FFF2-40B4-BE49-F238E27FC236}">
                <a16:creationId xmlns:a16="http://schemas.microsoft.com/office/drawing/2014/main" id="{5525ABD8-2C53-4B5A-8753-D220AE3D93EA}"/>
              </a:ext>
            </a:extLst>
          </p:cNvPr>
          <p:cNvPicPr>
            <a:picLocks noChangeAspect="1"/>
          </p:cNvPicPr>
          <p:nvPr/>
        </p:nvPicPr>
        <p:blipFill>
          <a:blip r:embed="rId4"/>
          <a:stretch>
            <a:fillRect/>
          </a:stretch>
        </p:blipFill>
        <p:spPr>
          <a:xfrm>
            <a:off x="1934736" y="1449813"/>
            <a:ext cx="8252647" cy="2513325"/>
          </a:xfrm>
          <a:prstGeom prst="rect">
            <a:avLst/>
          </a:prstGeom>
        </p:spPr>
      </p:pic>
    </p:spTree>
    <p:extLst>
      <p:ext uri="{BB962C8B-B14F-4D97-AF65-F5344CB8AC3E}">
        <p14:creationId xmlns:p14="http://schemas.microsoft.com/office/powerpoint/2010/main" val="273863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Сборка пакета</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28</a:t>
            </a:fld>
            <a:endParaRPr/>
          </a:p>
        </p:txBody>
      </p:sp>
      <p:pic>
        <p:nvPicPr>
          <p:cNvPr id="5" name="Picture 4">
            <a:extLst>
              <a:ext uri="{FF2B5EF4-FFF2-40B4-BE49-F238E27FC236}">
                <a16:creationId xmlns:a16="http://schemas.microsoft.com/office/drawing/2014/main" id="{5525ABD8-2C53-4B5A-8753-D220AE3D93EA}"/>
              </a:ext>
            </a:extLst>
          </p:cNvPr>
          <p:cNvPicPr>
            <a:picLocks noChangeAspect="1"/>
          </p:cNvPicPr>
          <p:nvPr/>
        </p:nvPicPr>
        <p:blipFill>
          <a:blip r:embed="rId3"/>
          <a:stretch>
            <a:fillRect/>
          </a:stretch>
        </p:blipFill>
        <p:spPr>
          <a:xfrm>
            <a:off x="1934736" y="1449813"/>
            <a:ext cx="8252647" cy="2513325"/>
          </a:xfrm>
          <a:prstGeom prst="rect">
            <a:avLst/>
          </a:prstGeom>
        </p:spPr>
      </p:pic>
    </p:spTree>
    <p:extLst>
      <p:ext uri="{BB962C8B-B14F-4D97-AF65-F5344CB8AC3E}">
        <p14:creationId xmlns:p14="http://schemas.microsoft.com/office/powerpoint/2010/main" val="4106837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Сборка пакета</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29</a:t>
            </a:fld>
            <a:endParaRPr/>
          </a:p>
        </p:txBody>
      </p:sp>
      <p:pic>
        <p:nvPicPr>
          <p:cNvPr id="5" name="Picture 4">
            <a:extLst>
              <a:ext uri="{FF2B5EF4-FFF2-40B4-BE49-F238E27FC236}">
                <a16:creationId xmlns:a16="http://schemas.microsoft.com/office/drawing/2014/main" id="{5525ABD8-2C53-4B5A-8753-D220AE3D93EA}"/>
              </a:ext>
            </a:extLst>
          </p:cNvPr>
          <p:cNvPicPr>
            <a:picLocks noChangeAspect="1"/>
          </p:cNvPicPr>
          <p:nvPr/>
        </p:nvPicPr>
        <p:blipFill>
          <a:blip r:embed="rId3"/>
          <a:stretch>
            <a:fillRect/>
          </a:stretch>
        </p:blipFill>
        <p:spPr>
          <a:xfrm>
            <a:off x="1934736" y="1449813"/>
            <a:ext cx="8252647" cy="2513325"/>
          </a:xfrm>
          <a:prstGeom prst="rect">
            <a:avLst/>
          </a:prstGeom>
        </p:spPr>
      </p:pic>
      <p:pic>
        <p:nvPicPr>
          <p:cNvPr id="6" name="Picture 5">
            <a:extLst>
              <a:ext uri="{FF2B5EF4-FFF2-40B4-BE49-F238E27FC236}">
                <a16:creationId xmlns:a16="http://schemas.microsoft.com/office/drawing/2014/main" id="{7B2FC953-1A9A-4DAA-95D3-4FC8DDA387D9}"/>
              </a:ext>
            </a:extLst>
          </p:cNvPr>
          <p:cNvPicPr>
            <a:picLocks noChangeAspect="1"/>
          </p:cNvPicPr>
          <p:nvPr/>
        </p:nvPicPr>
        <p:blipFill>
          <a:blip r:embed="rId4"/>
          <a:stretch>
            <a:fillRect/>
          </a:stretch>
        </p:blipFill>
        <p:spPr>
          <a:xfrm>
            <a:off x="2004617" y="1449813"/>
            <a:ext cx="8345569" cy="2564903"/>
          </a:xfrm>
          <a:prstGeom prst="rect">
            <a:avLst/>
          </a:prstGeom>
        </p:spPr>
      </p:pic>
    </p:spTree>
    <p:extLst>
      <p:ext uri="{BB962C8B-B14F-4D97-AF65-F5344CB8AC3E}">
        <p14:creationId xmlns:p14="http://schemas.microsoft.com/office/powerpoint/2010/main" val="289387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cabc1c5b11_0_10"/>
          <p:cNvSpPr txBox="1">
            <a:spLocks noGrp="1"/>
          </p:cNvSpPr>
          <p:nvPr>
            <p:ph type="body" idx="2"/>
          </p:nvPr>
        </p:nvSpPr>
        <p:spPr>
          <a:xfrm>
            <a:off x="7487278" y="1996403"/>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446" name="Google Shape;446;gcabc1c5b11_0_1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5F6F6"/>
              </a:buClr>
              <a:buSzPts val="4800"/>
              <a:buFont typeface="Arial"/>
              <a:buNone/>
            </a:pPr>
            <a:r>
              <a:rPr lang="ru-RU"/>
              <a:t>#0</a:t>
            </a:r>
            <a:fld id="{00000000-1234-1234-1234-123412341234}" type="slidenum">
              <a:rPr lang="ru-RU"/>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Сборка пакета</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30</a:t>
            </a:fld>
            <a:endParaRPr/>
          </a:p>
        </p:txBody>
      </p:sp>
      <p:pic>
        <p:nvPicPr>
          <p:cNvPr id="5" name="Picture 4">
            <a:extLst>
              <a:ext uri="{FF2B5EF4-FFF2-40B4-BE49-F238E27FC236}">
                <a16:creationId xmlns:a16="http://schemas.microsoft.com/office/drawing/2014/main" id="{5525ABD8-2C53-4B5A-8753-D220AE3D93EA}"/>
              </a:ext>
            </a:extLst>
          </p:cNvPr>
          <p:cNvPicPr>
            <a:picLocks noChangeAspect="1"/>
          </p:cNvPicPr>
          <p:nvPr/>
        </p:nvPicPr>
        <p:blipFill>
          <a:blip r:embed="rId3"/>
          <a:stretch>
            <a:fillRect/>
          </a:stretch>
        </p:blipFill>
        <p:spPr>
          <a:xfrm>
            <a:off x="1934736" y="1449813"/>
            <a:ext cx="8252647" cy="2513325"/>
          </a:xfrm>
          <a:prstGeom prst="rect">
            <a:avLst/>
          </a:prstGeom>
        </p:spPr>
      </p:pic>
      <p:pic>
        <p:nvPicPr>
          <p:cNvPr id="6" name="Picture 5">
            <a:extLst>
              <a:ext uri="{FF2B5EF4-FFF2-40B4-BE49-F238E27FC236}">
                <a16:creationId xmlns:a16="http://schemas.microsoft.com/office/drawing/2014/main" id="{7B2FC953-1A9A-4DAA-95D3-4FC8DDA387D9}"/>
              </a:ext>
            </a:extLst>
          </p:cNvPr>
          <p:cNvPicPr>
            <a:picLocks noChangeAspect="1"/>
          </p:cNvPicPr>
          <p:nvPr/>
        </p:nvPicPr>
        <p:blipFill>
          <a:blip r:embed="rId4"/>
          <a:stretch>
            <a:fillRect/>
          </a:stretch>
        </p:blipFill>
        <p:spPr>
          <a:xfrm>
            <a:off x="2004617" y="1449813"/>
            <a:ext cx="8345569" cy="2564903"/>
          </a:xfrm>
          <a:prstGeom prst="rect">
            <a:avLst/>
          </a:prstGeom>
        </p:spPr>
      </p:pic>
      <p:pic>
        <p:nvPicPr>
          <p:cNvPr id="7" name="Picture 6">
            <a:extLst>
              <a:ext uri="{FF2B5EF4-FFF2-40B4-BE49-F238E27FC236}">
                <a16:creationId xmlns:a16="http://schemas.microsoft.com/office/drawing/2014/main" id="{2D427B5A-2C9A-43EA-900E-E4BEFAAFEA13}"/>
              </a:ext>
            </a:extLst>
          </p:cNvPr>
          <p:cNvPicPr>
            <a:picLocks noChangeAspect="1"/>
          </p:cNvPicPr>
          <p:nvPr/>
        </p:nvPicPr>
        <p:blipFill>
          <a:blip r:embed="rId5"/>
          <a:stretch>
            <a:fillRect/>
          </a:stretch>
        </p:blipFill>
        <p:spPr>
          <a:xfrm>
            <a:off x="2004616" y="1478864"/>
            <a:ext cx="8252647" cy="2530811"/>
          </a:xfrm>
          <a:prstGeom prst="rect">
            <a:avLst/>
          </a:prstGeom>
        </p:spPr>
      </p:pic>
    </p:spTree>
    <p:extLst>
      <p:ext uri="{BB962C8B-B14F-4D97-AF65-F5344CB8AC3E}">
        <p14:creationId xmlns:p14="http://schemas.microsoft.com/office/powerpoint/2010/main" val="3653948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3FABF-72D5-430B-8183-CF96235C593D}"/>
              </a:ext>
            </a:extLst>
          </p:cNvPr>
          <p:cNvSpPr>
            <a:spLocks noGrp="1"/>
          </p:cNvSpPr>
          <p:nvPr>
            <p:ph type="body" idx="1"/>
          </p:nvPr>
        </p:nvSpPr>
        <p:spPr/>
        <p:txBody>
          <a:bodyPr/>
          <a:lstStyle/>
          <a:p>
            <a:pPr marL="25400" indent="0">
              <a:buNone/>
            </a:pPr>
            <a:r>
              <a:rPr lang="ru-RU" b="0" dirty="0"/>
              <a:t>Сборка пакета</a:t>
            </a:r>
            <a:endParaRPr lang="en-US" b="0" dirty="0"/>
          </a:p>
        </p:txBody>
      </p:sp>
      <p:sp>
        <p:nvSpPr>
          <p:cNvPr id="3" name="Slide Number Placeholder 2">
            <a:extLst>
              <a:ext uri="{FF2B5EF4-FFF2-40B4-BE49-F238E27FC236}">
                <a16:creationId xmlns:a16="http://schemas.microsoft.com/office/drawing/2014/main" id="{77B34334-B26E-431A-9C2C-0328E67774B6}"/>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31</a:t>
            </a:fld>
            <a:endParaRPr/>
          </a:p>
        </p:txBody>
      </p:sp>
      <p:pic>
        <p:nvPicPr>
          <p:cNvPr id="5" name="Picture 4">
            <a:extLst>
              <a:ext uri="{FF2B5EF4-FFF2-40B4-BE49-F238E27FC236}">
                <a16:creationId xmlns:a16="http://schemas.microsoft.com/office/drawing/2014/main" id="{5525ABD8-2C53-4B5A-8753-D220AE3D93EA}"/>
              </a:ext>
            </a:extLst>
          </p:cNvPr>
          <p:cNvPicPr>
            <a:picLocks noChangeAspect="1"/>
          </p:cNvPicPr>
          <p:nvPr/>
        </p:nvPicPr>
        <p:blipFill>
          <a:blip r:embed="rId3"/>
          <a:stretch>
            <a:fillRect/>
          </a:stretch>
        </p:blipFill>
        <p:spPr>
          <a:xfrm>
            <a:off x="1934736" y="1449813"/>
            <a:ext cx="8252647" cy="2513325"/>
          </a:xfrm>
          <a:prstGeom prst="rect">
            <a:avLst/>
          </a:prstGeom>
        </p:spPr>
      </p:pic>
      <p:pic>
        <p:nvPicPr>
          <p:cNvPr id="6" name="Picture 5">
            <a:extLst>
              <a:ext uri="{FF2B5EF4-FFF2-40B4-BE49-F238E27FC236}">
                <a16:creationId xmlns:a16="http://schemas.microsoft.com/office/drawing/2014/main" id="{7B2FC953-1A9A-4DAA-95D3-4FC8DDA387D9}"/>
              </a:ext>
            </a:extLst>
          </p:cNvPr>
          <p:cNvPicPr>
            <a:picLocks noChangeAspect="1"/>
          </p:cNvPicPr>
          <p:nvPr/>
        </p:nvPicPr>
        <p:blipFill>
          <a:blip r:embed="rId4"/>
          <a:stretch>
            <a:fillRect/>
          </a:stretch>
        </p:blipFill>
        <p:spPr>
          <a:xfrm>
            <a:off x="2004617" y="1449813"/>
            <a:ext cx="8345569" cy="2564903"/>
          </a:xfrm>
          <a:prstGeom prst="rect">
            <a:avLst/>
          </a:prstGeom>
        </p:spPr>
      </p:pic>
      <p:pic>
        <p:nvPicPr>
          <p:cNvPr id="7" name="Picture 6">
            <a:extLst>
              <a:ext uri="{FF2B5EF4-FFF2-40B4-BE49-F238E27FC236}">
                <a16:creationId xmlns:a16="http://schemas.microsoft.com/office/drawing/2014/main" id="{2D427B5A-2C9A-43EA-900E-E4BEFAAFEA13}"/>
              </a:ext>
            </a:extLst>
          </p:cNvPr>
          <p:cNvPicPr>
            <a:picLocks noChangeAspect="1"/>
          </p:cNvPicPr>
          <p:nvPr/>
        </p:nvPicPr>
        <p:blipFill>
          <a:blip r:embed="rId5"/>
          <a:stretch>
            <a:fillRect/>
          </a:stretch>
        </p:blipFill>
        <p:spPr>
          <a:xfrm>
            <a:off x="2004616" y="1478864"/>
            <a:ext cx="8252647" cy="2530811"/>
          </a:xfrm>
          <a:prstGeom prst="rect">
            <a:avLst/>
          </a:prstGeom>
        </p:spPr>
      </p:pic>
      <p:pic>
        <p:nvPicPr>
          <p:cNvPr id="8" name="Picture 7">
            <a:extLst>
              <a:ext uri="{FF2B5EF4-FFF2-40B4-BE49-F238E27FC236}">
                <a16:creationId xmlns:a16="http://schemas.microsoft.com/office/drawing/2014/main" id="{33327DBA-3267-4A4D-9CBF-9BCAD7A99FE8}"/>
              </a:ext>
            </a:extLst>
          </p:cNvPr>
          <p:cNvPicPr>
            <a:picLocks noChangeAspect="1"/>
          </p:cNvPicPr>
          <p:nvPr/>
        </p:nvPicPr>
        <p:blipFill>
          <a:blip r:embed="rId6"/>
          <a:stretch>
            <a:fillRect/>
          </a:stretch>
        </p:blipFill>
        <p:spPr>
          <a:xfrm>
            <a:off x="4713941" y="3963138"/>
            <a:ext cx="1905473" cy="2035207"/>
          </a:xfrm>
          <a:prstGeom prst="rect">
            <a:avLst/>
          </a:prstGeom>
        </p:spPr>
      </p:pic>
    </p:spTree>
    <p:extLst>
      <p:ext uri="{BB962C8B-B14F-4D97-AF65-F5344CB8AC3E}">
        <p14:creationId xmlns:p14="http://schemas.microsoft.com/office/powerpoint/2010/main" val="3832553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E3FE8-9F6E-4798-BA9E-D61A792EC242}"/>
              </a:ext>
            </a:extLst>
          </p:cNvPr>
          <p:cNvSpPr>
            <a:spLocks noGrp="1"/>
          </p:cNvSpPr>
          <p:nvPr>
            <p:ph type="body" idx="1"/>
          </p:nvPr>
        </p:nvSpPr>
        <p:spPr/>
        <p:txBody>
          <a:bodyPr/>
          <a:lstStyle/>
          <a:p>
            <a:pPr marL="25400" indent="0">
              <a:buNone/>
            </a:pPr>
            <a:r>
              <a:rPr lang="ru-RU" dirty="0"/>
              <a:t>Сетевые модели. </a:t>
            </a:r>
            <a:r>
              <a:rPr lang="en-US" dirty="0"/>
              <a:t>OSI</a:t>
            </a:r>
            <a:endParaRPr lang="ru-RU" dirty="0"/>
          </a:p>
        </p:txBody>
      </p:sp>
      <p:sp>
        <p:nvSpPr>
          <p:cNvPr id="3" name="Slide Number Placeholder 2">
            <a:extLst>
              <a:ext uri="{FF2B5EF4-FFF2-40B4-BE49-F238E27FC236}">
                <a16:creationId xmlns:a16="http://schemas.microsoft.com/office/drawing/2014/main" id="{7911843B-ADB7-4062-B107-2DD0992EE5F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32</a:t>
            </a:fld>
            <a:endParaRPr/>
          </a:p>
        </p:txBody>
      </p:sp>
      <p:pic>
        <p:nvPicPr>
          <p:cNvPr id="5" name="Picture 4">
            <a:extLst>
              <a:ext uri="{FF2B5EF4-FFF2-40B4-BE49-F238E27FC236}">
                <a16:creationId xmlns:a16="http://schemas.microsoft.com/office/drawing/2014/main" id="{EA5A832F-AD61-4C45-A988-179217D6256C}"/>
              </a:ext>
            </a:extLst>
          </p:cNvPr>
          <p:cNvPicPr>
            <a:picLocks noChangeAspect="1"/>
          </p:cNvPicPr>
          <p:nvPr/>
        </p:nvPicPr>
        <p:blipFill>
          <a:blip r:embed="rId3"/>
          <a:stretch>
            <a:fillRect/>
          </a:stretch>
        </p:blipFill>
        <p:spPr>
          <a:xfrm>
            <a:off x="2536902" y="1502002"/>
            <a:ext cx="3941957" cy="4806453"/>
          </a:xfrm>
          <a:prstGeom prst="rect">
            <a:avLst/>
          </a:prstGeom>
        </p:spPr>
      </p:pic>
    </p:spTree>
    <p:extLst>
      <p:ext uri="{BB962C8B-B14F-4D97-AF65-F5344CB8AC3E}">
        <p14:creationId xmlns:p14="http://schemas.microsoft.com/office/powerpoint/2010/main" val="422302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E3FE8-9F6E-4798-BA9E-D61A792EC242}"/>
              </a:ext>
            </a:extLst>
          </p:cNvPr>
          <p:cNvSpPr>
            <a:spLocks noGrp="1"/>
          </p:cNvSpPr>
          <p:nvPr>
            <p:ph type="body" idx="1"/>
          </p:nvPr>
        </p:nvSpPr>
        <p:spPr/>
        <p:txBody>
          <a:bodyPr/>
          <a:lstStyle/>
          <a:p>
            <a:pPr marL="25400" indent="0">
              <a:buNone/>
            </a:pPr>
            <a:r>
              <a:rPr lang="en-US" dirty="0"/>
              <a:t>OSI. </a:t>
            </a:r>
            <a:r>
              <a:rPr lang="ru-RU" dirty="0"/>
              <a:t>Уровень приложений [1]</a:t>
            </a:r>
          </a:p>
        </p:txBody>
      </p:sp>
      <p:sp>
        <p:nvSpPr>
          <p:cNvPr id="3" name="Slide Number Placeholder 2">
            <a:extLst>
              <a:ext uri="{FF2B5EF4-FFF2-40B4-BE49-F238E27FC236}">
                <a16:creationId xmlns:a16="http://schemas.microsoft.com/office/drawing/2014/main" id="{7911843B-ADB7-4062-B107-2DD0992EE5F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33</a:t>
            </a:fld>
            <a:endParaRPr/>
          </a:p>
        </p:txBody>
      </p:sp>
      <p:pic>
        <p:nvPicPr>
          <p:cNvPr id="6" name="Picture 5">
            <a:extLst>
              <a:ext uri="{FF2B5EF4-FFF2-40B4-BE49-F238E27FC236}">
                <a16:creationId xmlns:a16="http://schemas.microsoft.com/office/drawing/2014/main" id="{AB0CABEA-169C-48AF-8F1F-6B0C25D23293}"/>
              </a:ext>
            </a:extLst>
          </p:cNvPr>
          <p:cNvPicPr>
            <a:picLocks noChangeAspect="1"/>
          </p:cNvPicPr>
          <p:nvPr/>
        </p:nvPicPr>
        <p:blipFill>
          <a:blip r:embed="rId3"/>
          <a:stretch>
            <a:fillRect/>
          </a:stretch>
        </p:blipFill>
        <p:spPr>
          <a:xfrm>
            <a:off x="1851103" y="1711141"/>
            <a:ext cx="8642195" cy="4316728"/>
          </a:xfrm>
          <a:prstGeom prst="rect">
            <a:avLst/>
          </a:prstGeom>
        </p:spPr>
      </p:pic>
    </p:spTree>
    <p:extLst>
      <p:ext uri="{BB962C8B-B14F-4D97-AF65-F5344CB8AC3E}">
        <p14:creationId xmlns:p14="http://schemas.microsoft.com/office/powerpoint/2010/main" val="3150520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E3FE8-9F6E-4798-BA9E-D61A792EC242}"/>
              </a:ext>
            </a:extLst>
          </p:cNvPr>
          <p:cNvSpPr>
            <a:spLocks noGrp="1"/>
          </p:cNvSpPr>
          <p:nvPr>
            <p:ph type="body" idx="1"/>
          </p:nvPr>
        </p:nvSpPr>
        <p:spPr/>
        <p:txBody>
          <a:bodyPr/>
          <a:lstStyle/>
          <a:p>
            <a:pPr marL="25400" indent="0">
              <a:buNone/>
            </a:pPr>
            <a:r>
              <a:rPr lang="en-US" dirty="0"/>
              <a:t>OSI. </a:t>
            </a:r>
            <a:r>
              <a:rPr lang="ru-RU" dirty="0"/>
              <a:t>Уровень приложений [2]</a:t>
            </a:r>
          </a:p>
        </p:txBody>
      </p:sp>
      <p:sp>
        <p:nvSpPr>
          <p:cNvPr id="3" name="Slide Number Placeholder 2">
            <a:extLst>
              <a:ext uri="{FF2B5EF4-FFF2-40B4-BE49-F238E27FC236}">
                <a16:creationId xmlns:a16="http://schemas.microsoft.com/office/drawing/2014/main" id="{7911843B-ADB7-4062-B107-2DD0992EE5F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34</a:t>
            </a:fld>
            <a:endParaRPr/>
          </a:p>
        </p:txBody>
      </p:sp>
      <p:pic>
        <p:nvPicPr>
          <p:cNvPr id="5" name="Picture 4">
            <a:extLst>
              <a:ext uri="{FF2B5EF4-FFF2-40B4-BE49-F238E27FC236}">
                <a16:creationId xmlns:a16="http://schemas.microsoft.com/office/drawing/2014/main" id="{E3596D86-8F77-4331-BCB8-3C5F38F7C151}"/>
              </a:ext>
            </a:extLst>
          </p:cNvPr>
          <p:cNvPicPr>
            <a:picLocks noChangeAspect="1"/>
          </p:cNvPicPr>
          <p:nvPr/>
        </p:nvPicPr>
        <p:blipFill>
          <a:blip r:embed="rId3"/>
          <a:stretch>
            <a:fillRect/>
          </a:stretch>
        </p:blipFill>
        <p:spPr>
          <a:xfrm>
            <a:off x="982569" y="1612532"/>
            <a:ext cx="4639005" cy="4839629"/>
          </a:xfrm>
          <a:prstGeom prst="rect">
            <a:avLst/>
          </a:prstGeom>
        </p:spPr>
      </p:pic>
      <p:sp>
        <p:nvSpPr>
          <p:cNvPr id="7" name="TextBox 6">
            <a:extLst>
              <a:ext uri="{FF2B5EF4-FFF2-40B4-BE49-F238E27FC236}">
                <a16:creationId xmlns:a16="http://schemas.microsoft.com/office/drawing/2014/main" id="{7F47D516-5256-4247-BFB6-24CCD6EC5A6E}"/>
              </a:ext>
            </a:extLst>
          </p:cNvPr>
          <p:cNvSpPr txBox="1"/>
          <p:nvPr/>
        </p:nvSpPr>
        <p:spPr>
          <a:xfrm>
            <a:off x="5845716" y="6144384"/>
            <a:ext cx="2507418" cy="307777"/>
          </a:xfrm>
          <a:prstGeom prst="rect">
            <a:avLst/>
          </a:prstGeom>
          <a:noFill/>
        </p:spPr>
        <p:txBody>
          <a:bodyPr wrap="none" rtlCol="0">
            <a:spAutoFit/>
          </a:bodyPr>
          <a:lstStyle/>
          <a:p>
            <a:r>
              <a:rPr lang="ru-RU" b="0" i="0" u="none" strike="noStrike" dirty="0">
                <a:solidFill>
                  <a:srgbClr val="3991EF"/>
                </a:solidFill>
                <a:effectLst/>
                <a:latin typeface="Open Sans" panose="020B0606030504020204" pitchFamily="34" charset="0"/>
                <a:hlinkClick r:id="rId4"/>
              </a:rPr>
              <a:t>Ссылка на полную версию</a:t>
            </a:r>
            <a:endParaRPr lang="ru-RU" dirty="0"/>
          </a:p>
        </p:txBody>
      </p:sp>
    </p:spTree>
    <p:extLst>
      <p:ext uri="{BB962C8B-B14F-4D97-AF65-F5344CB8AC3E}">
        <p14:creationId xmlns:p14="http://schemas.microsoft.com/office/powerpoint/2010/main" val="1532816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E3FE8-9F6E-4798-BA9E-D61A792EC242}"/>
              </a:ext>
            </a:extLst>
          </p:cNvPr>
          <p:cNvSpPr>
            <a:spLocks noGrp="1"/>
          </p:cNvSpPr>
          <p:nvPr>
            <p:ph type="body" idx="1"/>
          </p:nvPr>
        </p:nvSpPr>
        <p:spPr/>
        <p:txBody>
          <a:bodyPr/>
          <a:lstStyle/>
          <a:p>
            <a:pPr marL="25400" indent="0">
              <a:buNone/>
            </a:pPr>
            <a:r>
              <a:rPr lang="en-US" dirty="0"/>
              <a:t>OSI. </a:t>
            </a:r>
            <a:r>
              <a:rPr lang="ru-RU" dirty="0"/>
              <a:t>Уровень приложений [3]</a:t>
            </a:r>
          </a:p>
        </p:txBody>
      </p:sp>
      <p:sp>
        <p:nvSpPr>
          <p:cNvPr id="3" name="Slide Number Placeholder 2">
            <a:extLst>
              <a:ext uri="{FF2B5EF4-FFF2-40B4-BE49-F238E27FC236}">
                <a16:creationId xmlns:a16="http://schemas.microsoft.com/office/drawing/2014/main" id="{7911843B-ADB7-4062-B107-2DD0992EE5F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35</a:t>
            </a:fld>
            <a:endParaRPr/>
          </a:p>
        </p:txBody>
      </p:sp>
      <p:sp>
        <p:nvSpPr>
          <p:cNvPr id="7" name="TextBox 6">
            <a:extLst>
              <a:ext uri="{FF2B5EF4-FFF2-40B4-BE49-F238E27FC236}">
                <a16:creationId xmlns:a16="http://schemas.microsoft.com/office/drawing/2014/main" id="{7F47D516-5256-4247-BFB6-24CCD6EC5A6E}"/>
              </a:ext>
            </a:extLst>
          </p:cNvPr>
          <p:cNvSpPr txBox="1"/>
          <p:nvPr/>
        </p:nvSpPr>
        <p:spPr>
          <a:xfrm>
            <a:off x="5845716" y="6144384"/>
            <a:ext cx="2507418" cy="307777"/>
          </a:xfrm>
          <a:prstGeom prst="rect">
            <a:avLst/>
          </a:prstGeom>
          <a:noFill/>
        </p:spPr>
        <p:txBody>
          <a:bodyPr wrap="none" rtlCol="0">
            <a:spAutoFit/>
          </a:bodyPr>
          <a:lstStyle/>
          <a:p>
            <a:r>
              <a:rPr lang="ru-RU" b="0" i="0" u="none" strike="noStrike" dirty="0">
                <a:solidFill>
                  <a:srgbClr val="3991EF"/>
                </a:solidFill>
                <a:effectLst/>
                <a:latin typeface="Open Sans" panose="020B0606030504020204" pitchFamily="34" charset="0"/>
                <a:hlinkClick r:id="rId3"/>
              </a:rPr>
              <a:t>Ссылка на полную версию</a:t>
            </a:r>
            <a:endParaRPr lang="ru-RU" dirty="0"/>
          </a:p>
        </p:txBody>
      </p:sp>
      <p:pic>
        <p:nvPicPr>
          <p:cNvPr id="6" name="Picture 5">
            <a:extLst>
              <a:ext uri="{FF2B5EF4-FFF2-40B4-BE49-F238E27FC236}">
                <a16:creationId xmlns:a16="http://schemas.microsoft.com/office/drawing/2014/main" id="{5E77CE44-B684-496F-A790-6682589D341B}"/>
              </a:ext>
            </a:extLst>
          </p:cNvPr>
          <p:cNvPicPr>
            <a:picLocks noChangeAspect="1"/>
          </p:cNvPicPr>
          <p:nvPr/>
        </p:nvPicPr>
        <p:blipFill>
          <a:blip r:embed="rId4"/>
          <a:stretch>
            <a:fillRect/>
          </a:stretch>
        </p:blipFill>
        <p:spPr>
          <a:xfrm>
            <a:off x="2364677" y="1612532"/>
            <a:ext cx="6962078" cy="3729685"/>
          </a:xfrm>
          <a:prstGeom prst="rect">
            <a:avLst/>
          </a:prstGeom>
        </p:spPr>
      </p:pic>
    </p:spTree>
    <p:extLst>
      <p:ext uri="{BB962C8B-B14F-4D97-AF65-F5344CB8AC3E}">
        <p14:creationId xmlns:p14="http://schemas.microsoft.com/office/powerpoint/2010/main" val="444572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E3FE8-9F6E-4798-BA9E-D61A792EC242}"/>
              </a:ext>
            </a:extLst>
          </p:cNvPr>
          <p:cNvSpPr>
            <a:spLocks noGrp="1"/>
          </p:cNvSpPr>
          <p:nvPr>
            <p:ph type="body" idx="1"/>
          </p:nvPr>
        </p:nvSpPr>
        <p:spPr/>
        <p:txBody>
          <a:bodyPr/>
          <a:lstStyle/>
          <a:p>
            <a:pPr marL="25400" indent="0">
              <a:buNone/>
            </a:pPr>
            <a:r>
              <a:rPr lang="en-US" dirty="0"/>
              <a:t>OSI. </a:t>
            </a:r>
            <a:r>
              <a:rPr lang="ru-RU" dirty="0"/>
              <a:t>Уровень представления [1]</a:t>
            </a:r>
          </a:p>
        </p:txBody>
      </p:sp>
      <p:sp>
        <p:nvSpPr>
          <p:cNvPr id="3" name="Slide Number Placeholder 2">
            <a:extLst>
              <a:ext uri="{FF2B5EF4-FFF2-40B4-BE49-F238E27FC236}">
                <a16:creationId xmlns:a16="http://schemas.microsoft.com/office/drawing/2014/main" id="{7911843B-ADB7-4062-B107-2DD0992EE5F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36</a:t>
            </a:fld>
            <a:endParaRPr/>
          </a:p>
        </p:txBody>
      </p:sp>
      <p:pic>
        <p:nvPicPr>
          <p:cNvPr id="5" name="Picture 4">
            <a:extLst>
              <a:ext uri="{FF2B5EF4-FFF2-40B4-BE49-F238E27FC236}">
                <a16:creationId xmlns:a16="http://schemas.microsoft.com/office/drawing/2014/main" id="{6A1E5AF6-AB86-4B38-A04C-13167734E2C7}"/>
              </a:ext>
            </a:extLst>
          </p:cNvPr>
          <p:cNvPicPr>
            <a:picLocks noChangeAspect="1"/>
          </p:cNvPicPr>
          <p:nvPr/>
        </p:nvPicPr>
        <p:blipFill>
          <a:blip r:embed="rId3"/>
          <a:stretch>
            <a:fillRect/>
          </a:stretch>
        </p:blipFill>
        <p:spPr>
          <a:xfrm>
            <a:off x="690122" y="1763974"/>
            <a:ext cx="6357450" cy="4569918"/>
          </a:xfrm>
          <a:prstGeom prst="rect">
            <a:avLst/>
          </a:prstGeom>
        </p:spPr>
      </p:pic>
      <p:sp>
        <p:nvSpPr>
          <p:cNvPr id="8" name="TextBox 7">
            <a:extLst>
              <a:ext uri="{FF2B5EF4-FFF2-40B4-BE49-F238E27FC236}">
                <a16:creationId xmlns:a16="http://schemas.microsoft.com/office/drawing/2014/main" id="{6FD00ED1-7512-4AAD-A84E-441DED063D78}"/>
              </a:ext>
            </a:extLst>
          </p:cNvPr>
          <p:cNvSpPr txBox="1"/>
          <p:nvPr/>
        </p:nvSpPr>
        <p:spPr>
          <a:xfrm>
            <a:off x="6339468" y="6155473"/>
            <a:ext cx="2307042" cy="307777"/>
          </a:xfrm>
          <a:prstGeom prst="rect">
            <a:avLst/>
          </a:prstGeom>
          <a:noFill/>
        </p:spPr>
        <p:txBody>
          <a:bodyPr wrap="none" rtlCol="0">
            <a:spAutoFit/>
          </a:bodyPr>
          <a:lstStyle/>
          <a:p>
            <a:r>
              <a:rPr lang="en-US" b="0" i="0" u="none" strike="noStrike" dirty="0" err="1">
                <a:solidFill>
                  <a:srgbClr val="3991EF"/>
                </a:solidFill>
                <a:effectLst/>
                <a:latin typeface="Open Sans" panose="020B0606030504020204" pitchFamily="34" charset="0"/>
                <a:hlinkClick r:id="rId4"/>
              </a:rPr>
              <a:t>MessagePack</a:t>
            </a:r>
            <a:r>
              <a:rPr lang="en-US" b="0" i="0" u="none" strike="noStrike" dirty="0">
                <a:solidFill>
                  <a:srgbClr val="3991EF"/>
                </a:solidFill>
                <a:effectLst/>
                <a:latin typeface="Open Sans" panose="020B0606030504020204" pitchFamily="34" charset="0"/>
                <a:hlinkClick r:id="rId4"/>
              </a:rPr>
              <a:t> </a:t>
            </a:r>
            <a:r>
              <a:rPr lang="ru-RU" b="0" i="0" u="none" strike="noStrike" dirty="0">
                <a:solidFill>
                  <a:srgbClr val="3991EF"/>
                </a:solidFill>
                <a:effectLst/>
                <a:latin typeface="Open Sans" panose="020B0606030504020204" pitchFamily="34" charset="0"/>
                <a:hlinkClick r:id="rId4"/>
              </a:rPr>
              <a:t>в </a:t>
            </a:r>
            <a:r>
              <a:rPr lang="en-US" b="0" i="0" u="none" strike="noStrike" dirty="0">
                <a:solidFill>
                  <a:srgbClr val="3991EF"/>
                </a:solidFill>
                <a:effectLst/>
                <a:latin typeface="Open Sans" panose="020B0606030504020204" pitchFamily="34" charset="0"/>
                <a:hlinkClick r:id="rId4"/>
              </a:rPr>
              <a:t>Tarantool</a:t>
            </a:r>
            <a:endParaRPr lang="ru-RU" dirty="0"/>
          </a:p>
        </p:txBody>
      </p:sp>
    </p:spTree>
    <p:extLst>
      <p:ext uri="{BB962C8B-B14F-4D97-AF65-F5344CB8AC3E}">
        <p14:creationId xmlns:p14="http://schemas.microsoft.com/office/powerpoint/2010/main" val="2547142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E3FE8-9F6E-4798-BA9E-D61A792EC242}"/>
              </a:ext>
            </a:extLst>
          </p:cNvPr>
          <p:cNvSpPr>
            <a:spLocks noGrp="1"/>
          </p:cNvSpPr>
          <p:nvPr>
            <p:ph type="body" idx="1"/>
          </p:nvPr>
        </p:nvSpPr>
        <p:spPr/>
        <p:txBody>
          <a:bodyPr/>
          <a:lstStyle/>
          <a:p>
            <a:pPr marL="25400" indent="0">
              <a:buNone/>
            </a:pPr>
            <a:r>
              <a:rPr lang="en-US" dirty="0"/>
              <a:t>OSI. </a:t>
            </a:r>
            <a:r>
              <a:rPr lang="ru-RU" dirty="0"/>
              <a:t>Уровень представления [2]</a:t>
            </a:r>
          </a:p>
        </p:txBody>
      </p:sp>
      <p:sp>
        <p:nvSpPr>
          <p:cNvPr id="3" name="Slide Number Placeholder 2">
            <a:extLst>
              <a:ext uri="{FF2B5EF4-FFF2-40B4-BE49-F238E27FC236}">
                <a16:creationId xmlns:a16="http://schemas.microsoft.com/office/drawing/2014/main" id="{7911843B-ADB7-4062-B107-2DD0992EE5F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37</a:t>
            </a:fld>
            <a:endParaRPr/>
          </a:p>
        </p:txBody>
      </p:sp>
      <p:pic>
        <p:nvPicPr>
          <p:cNvPr id="6" name="Picture 5">
            <a:extLst>
              <a:ext uri="{FF2B5EF4-FFF2-40B4-BE49-F238E27FC236}">
                <a16:creationId xmlns:a16="http://schemas.microsoft.com/office/drawing/2014/main" id="{BAB79DCD-C89F-4B55-8C83-B23A9470B4B0}"/>
              </a:ext>
            </a:extLst>
          </p:cNvPr>
          <p:cNvPicPr>
            <a:picLocks noChangeAspect="1"/>
          </p:cNvPicPr>
          <p:nvPr/>
        </p:nvPicPr>
        <p:blipFill>
          <a:blip r:embed="rId3"/>
          <a:stretch>
            <a:fillRect/>
          </a:stretch>
        </p:blipFill>
        <p:spPr>
          <a:xfrm>
            <a:off x="863969" y="2108939"/>
            <a:ext cx="6746739" cy="4219378"/>
          </a:xfrm>
          <a:prstGeom prst="rect">
            <a:avLst/>
          </a:prstGeom>
        </p:spPr>
      </p:pic>
      <p:sp>
        <p:nvSpPr>
          <p:cNvPr id="7" name="TextBox 6">
            <a:extLst>
              <a:ext uri="{FF2B5EF4-FFF2-40B4-BE49-F238E27FC236}">
                <a16:creationId xmlns:a16="http://schemas.microsoft.com/office/drawing/2014/main" id="{14E50B86-8F0D-4461-9927-EA0132CEA4B9}"/>
              </a:ext>
            </a:extLst>
          </p:cNvPr>
          <p:cNvSpPr txBox="1"/>
          <p:nvPr/>
        </p:nvSpPr>
        <p:spPr>
          <a:xfrm>
            <a:off x="1744729" y="1421596"/>
            <a:ext cx="6942926" cy="523220"/>
          </a:xfrm>
          <a:prstGeom prst="rect">
            <a:avLst/>
          </a:prstGeom>
          <a:noFill/>
        </p:spPr>
        <p:txBody>
          <a:bodyPr wrap="none" rtlCol="0">
            <a:spAutoFit/>
          </a:bodyPr>
          <a:lstStyle/>
          <a:p>
            <a:r>
              <a:rPr lang="ru-RU" sz="2800" b="0" i="0" dirty="0">
                <a:solidFill>
                  <a:srgbClr val="000000"/>
                </a:solidFill>
                <a:effectLst/>
                <a:latin typeface="Open Sans" panose="020B0606030504020204" pitchFamily="34" charset="0"/>
              </a:rPr>
              <a:t>JSON представление ответа </a:t>
            </a:r>
            <a:r>
              <a:rPr lang="ru-RU" sz="2800" b="0" i="0" u="none" strike="noStrike" dirty="0" err="1">
                <a:solidFill>
                  <a:srgbClr val="3991EF"/>
                </a:solidFill>
                <a:effectLst/>
                <a:latin typeface="Open Sans" panose="020B0606030504020204" pitchFamily="34" charset="0"/>
                <a:hlinkClick r:id="rId4"/>
              </a:rPr>
              <a:t>GitHub</a:t>
            </a:r>
            <a:r>
              <a:rPr lang="ru-RU" sz="2800" b="0" i="0" u="none" strike="noStrike" dirty="0">
                <a:solidFill>
                  <a:srgbClr val="3991EF"/>
                </a:solidFill>
                <a:effectLst/>
                <a:latin typeface="Open Sans" panose="020B0606030504020204" pitchFamily="34" charset="0"/>
                <a:hlinkClick r:id="rId4"/>
              </a:rPr>
              <a:t> API</a:t>
            </a:r>
            <a:endParaRPr lang="ru-RU" sz="2800" dirty="0"/>
          </a:p>
        </p:txBody>
      </p:sp>
    </p:spTree>
    <p:extLst>
      <p:ext uri="{BB962C8B-B14F-4D97-AF65-F5344CB8AC3E}">
        <p14:creationId xmlns:p14="http://schemas.microsoft.com/office/powerpoint/2010/main" val="3679000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E3FE8-9F6E-4798-BA9E-D61A792EC242}"/>
              </a:ext>
            </a:extLst>
          </p:cNvPr>
          <p:cNvSpPr>
            <a:spLocks noGrp="1"/>
          </p:cNvSpPr>
          <p:nvPr>
            <p:ph type="body" idx="1"/>
          </p:nvPr>
        </p:nvSpPr>
        <p:spPr/>
        <p:txBody>
          <a:bodyPr/>
          <a:lstStyle/>
          <a:p>
            <a:pPr marL="25400" indent="0">
              <a:buNone/>
            </a:pPr>
            <a:r>
              <a:rPr lang="en-US" dirty="0"/>
              <a:t>OSI. </a:t>
            </a:r>
            <a:r>
              <a:rPr lang="ru-RU" dirty="0"/>
              <a:t>Уровень представления [3]</a:t>
            </a:r>
          </a:p>
        </p:txBody>
      </p:sp>
      <p:sp>
        <p:nvSpPr>
          <p:cNvPr id="3" name="Slide Number Placeholder 2">
            <a:extLst>
              <a:ext uri="{FF2B5EF4-FFF2-40B4-BE49-F238E27FC236}">
                <a16:creationId xmlns:a16="http://schemas.microsoft.com/office/drawing/2014/main" id="{7911843B-ADB7-4062-B107-2DD0992EE5F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38</a:t>
            </a:fld>
            <a:endParaRPr/>
          </a:p>
        </p:txBody>
      </p:sp>
      <p:pic>
        <p:nvPicPr>
          <p:cNvPr id="5" name="Picture 4">
            <a:extLst>
              <a:ext uri="{FF2B5EF4-FFF2-40B4-BE49-F238E27FC236}">
                <a16:creationId xmlns:a16="http://schemas.microsoft.com/office/drawing/2014/main" id="{099A344C-F733-46B0-9FAD-E1F696961234}"/>
              </a:ext>
            </a:extLst>
          </p:cNvPr>
          <p:cNvPicPr>
            <a:picLocks noChangeAspect="1"/>
          </p:cNvPicPr>
          <p:nvPr/>
        </p:nvPicPr>
        <p:blipFill>
          <a:blip r:embed="rId3"/>
          <a:stretch>
            <a:fillRect/>
          </a:stretch>
        </p:blipFill>
        <p:spPr>
          <a:xfrm>
            <a:off x="2078012" y="1426918"/>
            <a:ext cx="7535408" cy="5208057"/>
          </a:xfrm>
          <a:prstGeom prst="rect">
            <a:avLst/>
          </a:prstGeom>
        </p:spPr>
      </p:pic>
    </p:spTree>
    <p:extLst>
      <p:ext uri="{BB962C8B-B14F-4D97-AF65-F5344CB8AC3E}">
        <p14:creationId xmlns:p14="http://schemas.microsoft.com/office/powerpoint/2010/main" val="2630929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FBC9DF-805C-4649-8E33-558AAB8A2789}"/>
              </a:ext>
            </a:extLst>
          </p:cNvPr>
          <p:cNvSpPr>
            <a:spLocks noGrp="1"/>
          </p:cNvSpPr>
          <p:nvPr>
            <p:ph type="body" idx="1"/>
          </p:nvPr>
        </p:nvSpPr>
        <p:spPr/>
        <p:txBody>
          <a:bodyPr/>
          <a:lstStyle/>
          <a:p>
            <a:pPr marL="25400" indent="0">
              <a:buNone/>
            </a:pPr>
            <a:r>
              <a:rPr lang="en-US" dirty="0"/>
              <a:t>OSI. </a:t>
            </a:r>
            <a:r>
              <a:rPr lang="ru-RU" dirty="0"/>
              <a:t>Уровень сессий</a:t>
            </a:r>
          </a:p>
        </p:txBody>
      </p:sp>
      <p:sp>
        <p:nvSpPr>
          <p:cNvPr id="3" name="Slide Number Placeholder 2">
            <a:extLst>
              <a:ext uri="{FF2B5EF4-FFF2-40B4-BE49-F238E27FC236}">
                <a16:creationId xmlns:a16="http://schemas.microsoft.com/office/drawing/2014/main" id="{20EAFD4F-4FED-472D-9351-29B22851B199}"/>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39</a:t>
            </a:fld>
            <a:endParaRPr/>
          </a:p>
        </p:txBody>
      </p:sp>
      <p:pic>
        <p:nvPicPr>
          <p:cNvPr id="5" name="Picture 4">
            <a:extLst>
              <a:ext uri="{FF2B5EF4-FFF2-40B4-BE49-F238E27FC236}">
                <a16:creationId xmlns:a16="http://schemas.microsoft.com/office/drawing/2014/main" id="{29E5735D-E1A0-40E5-A42F-73B7406AB8AD}"/>
              </a:ext>
            </a:extLst>
          </p:cNvPr>
          <p:cNvPicPr>
            <a:picLocks noChangeAspect="1"/>
          </p:cNvPicPr>
          <p:nvPr/>
        </p:nvPicPr>
        <p:blipFill>
          <a:blip r:embed="rId3"/>
          <a:stretch>
            <a:fillRect/>
          </a:stretch>
        </p:blipFill>
        <p:spPr>
          <a:xfrm>
            <a:off x="982569" y="1612532"/>
            <a:ext cx="7950777" cy="4942486"/>
          </a:xfrm>
          <a:prstGeom prst="rect">
            <a:avLst/>
          </a:prstGeom>
        </p:spPr>
      </p:pic>
    </p:spTree>
    <p:extLst>
      <p:ext uri="{BB962C8B-B14F-4D97-AF65-F5344CB8AC3E}">
        <p14:creationId xmlns:p14="http://schemas.microsoft.com/office/powerpoint/2010/main" val="1630519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cabc1c5b11_0_15"/>
          <p:cNvSpPr txBox="1">
            <a:spLocks noGrp="1"/>
          </p:cNvSpPr>
          <p:nvPr>
            <p:ph type="body" idx="1"/>
          </p:nvPr>
        </p:nvSpPr>
        <p:spPr>
          <a:xfrm>
            <a:off x="6510338" y="996950"/>
            <a:ext cx="4698900" cy="4864200"/>
          </a:xfrm>
          <a:prstGeom prst="rect">
            <a:avLst/>
          </a:prstGeom>
          <a:noFill/>
          <a:ln>
            <a:noFill/>
          </a:ln>
        </p:spPr>
        <p:txBody>
          <a:bodyPr spcFirstLastPara="1" wrap="square" lIns="91425" tIns="45700" rIns="91425" bIns="45700" anchor="ctr" anchorCtr="0">
            <a:normAutofit/>
          </a:bodyPr>
          <a:lstStyle/>
          <a:p>
            <a:pPr marL="228600" lvl="0" indent="-273050" algn="l" rtl="0">
              <a:lnSpc>
                <a:spcPct val="90000"/>
              </a:lnSpc>
              <a:spcBef>
                <a:spcPts val="0"/>
              </a:spcBef>
              <a:spcAft>
                <a:spcPts val="0"/>
              </a:spcAft>
              <a:buSzPts val="2500"/>
              <a:buAutoNum type="arabicPeriod"/>
            </a:pPr>
            <a:r>
              <a:rPr lang="ru-RU" sz="2500" dirty="0"/>
              <a:t>Сеть, краткая история от ARPANET</a:t>
            </a:r>
          </a:p>
          <a:p>
            <a:pPr marL="228600" lvl="0" indent="-273050" algn="l" rtl="0">
              <a:lnSpc>
                <a:spcPct val="90000"/>
              </a:lnSpc>
              <a:spcBef>
                <a:spcPts val="0"/>
              </a:spcBef>
              <a:spcAft>
                <a:spcPts val="0"/>
              </a:spcAft>
              <a:buSzPts val="2500"/>
              <a:buAutoNum type="arabicPeriod"/>
            </a:pPr>
            <a:r>
              <a:rPr lang="ru-RU" sz="2500" dirty="0"/>
              <a:t>Каноническая модель OSI, реальная TCP/IP, стек протоколов</a:t>
            </a:r>
          </a:p>
          <a:p>
            <a:pPr marL="228600" lvl="0" indent="-273050" algn="l" rtl="0">
              <a:lnSpc>
                <a:spcPct val="90000"/>
              </a:lnSpc>
              <a:spcBef>
                <a:spcPts val="0"/>
              </a:spcBef>
              <a:spcAft>
                <a:spcPts val="0"/>
              </a:spcAft>
              <a:buSzPts val="2500"/>
              <a:buAutoNum type="arabicPeriod"/>
            </a:pPr>
            <a:r>
              <a:rPr lang="ru-RU" sz="2500" dirty="0"/>
              <a:t>Реализация сетевого взаимодействия в ядре.</a:t>
            </a:r>
          </a:p>
          <a:p>
            <a:pPr marL="228600" lvl="0" indent="-273050" algn="l" rtl="0">
              <a:lnSpc>
                <a:spcPct val="90000"/>
              </a:lnSpc>
              <a:spcBef>
                <a:spcPts val="0"/>
              </a:spcBef>
              <a:spcAft>
                <a:spcPts val="0"/>
              </a:spcAft>
              <a:buSzPts val="2500"/>
              <a:buAutoNum type="arabicPeriod"/>
            </a:pPr>
            <a:r>
              <a:rPr lang="ru-RU" sz="2500" dirty="0"/>
              <a:t>Пользовательский интерфейс </a:t>
            </a:r>
            <a:r>
              <a:rPr lang="ru-RU" sz="2500" dirty="0" err="1"/>
              <a:t>socket</a:t>
            </a:r>
            <a:r>
              <a:rPr lang="ru-RU" sz="2500" dirty="0"/>
              <a:t>, </a:t>
            </a:r>
            <a:r>
              <a:rPr lang="ru-RU" sz="2500" dirty="0" err="1"/>
              <a:t>connect</a:t>
            </a:r>
            <a:r>
              <a:rPr lang="ru-RU" sz="2500" dirty="0"/>
              <a:t>, </a:t>
            </a:r>
            <a:r>
              <a:rPr lang="ru-RU" sz="2500" dirty="0" err="1"/>
              <a:t>close</a:t>
            </a:r>
            <a:r>
              <a:rPr lang="ru-RU" sz="2500" dirty="0"/>
              <a:t>, </a:t>
            </a:r>
            <a:r>
              <a:rPr lang="en-US" sz="2500" dirty="0"/>
              <a:t>etc.</a:t>
            </a:r>
            <a:endParaRPr sz="2500" dirty="0"/>
          </a:p>
        </p:txBody>
      </p:sp>
      <p:sp>
        <p:nvSpPr>
          <p:cNvPr id="452" name="Google Shape;452;gcabc1c5b11_0_15"/>
          <p:cNvSpPr txBox="1">
            <a:spLocks noGrp="1"/>
          </p:cNvSpPr>
          <p:nvPr>
            <p:ph type="body" idx="2"/>
          </p:nvPr>
        </p:nvSpPr>
        <p:spPr>
          <a:xfrm>
            <a:off x="982569" y="3151476"/>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Содержание занятия</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FBC9DF-805C-4649-8E33-558AAB8A2789}"/>
              </a:ext>
            </a:extLst>
          </p:cNvPr>
          <p:cNvSpPr>
            <a:spLocks noGrp="1"/>
          </p:cNvSpPr>
          <p:nvPr>
            <p:ph type="body" idx="1"/>
          </p:nvPr>
        </p:nvSpPr>
        <p:spPr/>
        <p:txBody>
          <a:bodyPr/>
          <a:lstStyle/>
          <a:p>
            <a:pPr marL="25400" indent="0">
              <a:buNone/>
            </a:pPr>
            <a:r>
              <a:rPr lang="en-US" dirty="0"/>
              <a:t>OSI. </a:t>
            </a:r>
            <a:r>
              <a:rPr lang="ru-RU" dirty="0"/>
              <a:t>Первые три уровня</a:t>
            </a:r>
          </a:p>
        </p:txBody>
      </p:sp>
      <p:sp>
        <p:nvSpPr>
          <p:cNvPr id="3" name="Slide Number Placeholder 2">
            <a:extLst>
              <a:ext uri="{FF2B5EF4-FFF2-40B4-BE49-F238E27FC236}">
                <a16:creationId xmlns:a16="http://schemas.microsoft.com/office/drawing/2014/main" id="{20EAFD4F-4FED-472D-9351-29B22851B199}"/>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40</a:t>
            </a:fld>
            <a:endParaRPr/>
          </a:p>
        </p:txBody>
      </p:sp>
      <p:pic>
        <p:nvPicPr>
          <p:cNvPr id="6" name="Picture 5">
            <a:extLst>
              <a:ext uri="{FF2B5EF4-FFF2-40B4-BE49-F238E27FC236}">
                <a16:creationId xmlns:a16="http://schemas.microsoft.com/office/drawing/2014/main" id="{394BCBB6-D3E5-4553-9EA9-6F72F571A531}"/>
              </a:ext>
            </a:extLst>
          </p:cNvPr>
          <p:cNvPicPr>
            <a:picLocks noChangeAspect="1"/>
          </p:cNvPicPr>
          <p:nvPr/>
        </p:nvPicPr>
        <p:blipFill>
          <a:blip r:embed="rId3"/>
          <a:stretch>
            <a:fillRect/>
          </a:stretch>
        </p:blipFill>
        <p:spPr>
          <a:xfrm>
            <a:off x="3460285" y="1612532"/>
            <a:ext cx="4770862" cy="2030529"/>
          </a:xfrm>
          <a:prstGeom prst="rect">
            <a:avLst/>
          </a:prstGeom>
        </p:spPr>
      </p:pic>
    </p:spTree>
    <p:extLst>
      <p:ext uri="{BB962C8B-B14F-4D97-AF65-F5344CB8AC3E}">
        <p14:creationId xmlns:p14="http://schemas.microsoft.com/office/powerpoint/2010/main" val="3669288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FBC9DF-805C-4649-8E33-558AAB8A2789}"/>
              </a:ext>
            </a:extLst>
          </p:cNvPr>
          <p:cNvSpPr>
            <a:spLocks noGrp="1"/>
          </p:cNvSpPr>
          <p:nvPr>
            <p:ph type="body" idx="1"/>
          </p:nvPr>
        </p:nvSpPr>
        <p:spPr/>
        <p:txBody>
          <a:bodyPr/>
          <a:lstStyle/>
          <a:p>
            <a:pPr marL="25400" indent="0">
              <a:buNone/>
            </a:pPr>
            <a:r>
              <a:rPr lang="en-US" dirty="0"/>
              <a:t>OSI. </a:t>
            </a:r>
            <a:r>
              <a:rPr lang="ru-RU" dirty="0"/>
              <a:t>Первые три уровня</a:t>
            </a:r>
          </a:p>
        </p:txBody>
      </p:sp>
      <p:sp>
        <p:nvSpPr>
          <p:cNvPr id="3" name="Slide Number Placeholder 2">
            <a:extLst>
              <a:ext uri="{FF2B5EF4-FFF2-40B4-BE49-F238E27FC236}">
                <a16:creationId xmlns:a16="http://schemas.microsoft.com/office/drawing/2014/main" id="{20EAFD4F-4FED-472D-9351-29B22851B199}"/>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41</a:t>
            </a:fld>
            <a:endParaRPr/>
          </a:p>
        </p:txBody>
      </p:sp>
      <p:pic>
        <p:nvPicPr>
          <p:cNvPr id="6" name="Picture 5">
            <a:extLst>
              <a:ext uri="{FF2B5EF4-FFF2-40B4-BE49-F238E27FC236}">
                <a16:creationId xmlns:a16="http://schemas.microsoft.com/office/drawing/2014/main" id="{394BCBB6-D3E5-4553-9EA9-6F72F571A531}"/>
              </a:ext>
            </a:extLst>
          </p:cNvPr>
          <p:cNvPicPr>
            <a:picLocks noChangeAspect="1"/>
          </p:cNvPicPr>
          <p:nvPr/>
        </p:nvPicPr>
        <p:blipFill>
          <a:blip r:embed="rId3"/>
          <a:stretch>
            <a:fillRect/>
          </a:stretch>
        </p:blipFill>
        <p:spPr>
          <a:xfrm>
            <a:off x="3460285" y="1612532"/>
            <a:ext cx="4770862" cy="2030529"/>
          </a:xfrm>
          <a:prstGeom prst="rect">
            <a:avLst/>
          </a:prstGeom>
        </p:spPr>
      </p:pic>
      <p:pic>
        <p:nvPicPr>
          <p:cNvPr id="5" name="Picture 4">
            <a:extLst>
              <a:ext uri="{FF2B5EF4-FFF2-40B4-BE49-F238E27FC236}">
                <a16:creationId xmlns:a16="http://schemas.microsoft.com/office/drawing/2014/main" id="{78627515-FCCE-485A-A3DF-4AABFC33F2FB}"/>
              </a:ext>
            </a:extLst>
          </p:cNvPr>
          <p:cNvPicPr>
            <a:picLocks noChangeAspect="1"/>
          </p:cNvPicPr>
          <p:nvPr/>
        </p:nvPicPr>
        <p:blipFill>
          <a:blip r:embed="rId4"/>
          <a:stretch>
            <a:fillRect/>
          </a:stretch>
        </p:blipFill>
        <p:spPr>
          <a:xfrm>
            <a:off x="2373653" y="1644560"/>
            <a:ext cx="7444693" cy="3600908"/>
          </a:xfrm>
          <a:prstGeom prst="rect">
            <a:avLst/>
          </a:prstGeom>
        </p:spPr>
      </p:pic>
    </p:spTree>
    <p:extLst>
      <p:ext uri="{BB962C8B-B14F-4D97-AF65-F5344CB8AC3E}">
        <p14:creationId xmlns:p14="http://schemas.microsoft.com/office/powerpoint/2010/main" val="2032559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41A369-6564-43CF-B2F3-3273B45286CB}"/>
              </a:ext>
            </a:extLst>
          </p:cNvPr>
          <p:cNvSpPr>
            <a:spLocks noGrp="1"/>
          </p:cNvSpPr>
          <p:nvPr>
            <p:ph type="body" idx="1"/>
          </p:nvPr>
        </p:nvSpPr>
        <p:spPr/>
        <p:txBody>
          <a:bodyPr/>
          <a:lstStyle/>
          <a:p>
            <a:pPr marL="25400" indent="0">
              <a:buNone/>
            </a:pPr>
            <a:r>
              <a:rPr lang="en-US" dirty="0"/>
              <a:t>OSI. </a:t>
            </a:r>
            <a:r>
              <a:rPr lang="ru-RU" dirty="0"/>
              <a:t>Транспортный уровень</a:t>
            </a:r>
          </a:p>
        </p:txBody>
      </p:sp>
      <p:sp>
        <p:nvSpPr>
          <p:cNvPr id="3" name="Slide Number Placeholder 2">
            <a:extLst>
              <a:ext uri="{FF2B5EF4-FFF2-40B4-BE49-F238E27FC236}">
                <a16:creationId xmlns:a16="http://schemas.microsoft.com/office/drawing/2014/main" id="{EEF986AF-AFE2-4254-A661-CD02482A048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42</a:t>
            </a:fld>
            <a:endParaRPr/>
          </a:p>
        </p:txBody>
      </p:sp>
      <p:pic>
        <p:nvPicPr>
          <p:cNvPr id="5" name="Picture 4">
            <a:extLst>
              <a:ext uri="{FF2B5EF4-FFF2-40B4-BE49-F238E27FC236}">
                <a16:creationId xmlns:a16="http://schemas.microsoft.com/office/drawing/2014/main" id="{56D71D0F-A5FF-42E9-955F-C60E33A34C47}"/>
              </a:ext>
            </a:extLst>
          </p:cNvPr>
          <p:cNvPicPr>
            <a:picLocks noChangeAspect="1"/>
          </p:cNvPicPr>
          <p:nvPr/>
        </p:nvPicPr>
        <p:blipFill>
          <a:blip r:embed="rId3"/>
          <a:stretch>
            <a:fillRect/>
          </a:stretch>
        </p:blipFill>
        <p:spPr>
          <a:xfrm>
            <a:off x="2313707" y="1493306"/>
            <a:ext cx="7564586" cy="4656592"/>
          </a:xfrm>
          <a:prstGeom prst="rect">
            <a:avLst/>
          </a:prstGeom>
        </p:spPr>
      </p:pic>
    </p:spTree>
    <p:extLst>
      <p:ext uri="{BB962C8B-B14F-4D97-AF65-F5344CB8AC3E}">
        <p14:creationId xmlns:p14="http://schemas.microsoft.com/office/powerpoint/2010/main" val="2184274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4D8EFC-755D-46E0-A437-C871C97877F6}"/>
              </a:ext>
            </a:extLst>
          </p:cNvPr>
          <p:cNvSpPr>
            <a:spLocks noGrp="1"/>
          </p:cNvSpPr>
          <p:nvPr>
            <p:ph type="body" idx="1"/>
          </p:nvPr>
        </p:nvSpPr>
        <p:spPr/>
        <p:txBody>
          <a:bodyPr/>
          <a:lstStyle/>
          <a:p>
            <a:pPr marL="25400" indent="0">
              <a:buNone/>
            </a:pPr>
            <a:r>
              <a:rPr lang="en-US" dirty="0"/>
              <a:t>OSI. </a:t>
            </a:r>
            <a:r>
              <a:rPr lang="ru-RU" dirty="0"/>
              <a:t>Сетевой уровень [1]</a:t>
            </a:r>
          </a:p>
        </p:txBody>
      </p:sp>
      <p:sp>
        <p:nvSpPr>
          <p:cNvPr id="3" name="Slide Number Placeholder 2">
            <a:extLst>
              <a:ext uri="{FF2B5EF4-FFF2-40B4-BE49-F238E27FC236}">
                <a16:creationId xmlns:a16="http://schemas.microsoft.com/office/drawing/2014/main" id="{65AA43D1-A010-4415-AFEB-BC841375A85A}"/>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43</a:t>
            </a:fld>
            <a:endParaRPr/>
          </a:p>
        </p:txBody>
      </p:sp>
      <p:pic>
        <p:nvPicPr>
          <p:cNvPr id="5" name="Picture 4">
            <a:extLst>
              <a:ext uri="{FF2B5EF4-FFF2-40B4-BE49-F238E27FC236}">
                <a16:creationId xmlns:a16="http://schemas.microsoft.com/office/drawing/2014/main" id="{2BBFDDC5-3C26-4A6D-871F-F9302E47E7C1}"/>
              </a:ext>
            </a:extLst>
          </p:cNvPr>
          <p:cNvPicPr>
            <a:picLocks noChangeAspect="1"/>
          </p:cNvPicPr>
          <p:nvPr/>
        </p:nvPicPr>
        <p:blipFill>
          <a:blip r:embed="rId3"/>
          <a:stretch>
            <a:fillRect/>
          </a:stretch>
        </p:blipFill>
        <p:spPr>
          <a:xfrm>
            <a:off x="982569" y="1544864"/>
            <a:ext cx="7443029" cy="5078960"/>
          </a:xfrm>
          <a:prstGeom prst="rect">
            <a:avLst/>
          </a:prstGeom>
        </p:spPr>
      </p:pic>
    </p:spTree>
    <p:extLst>
      <p:ext uri="{BB962C8B-B14F-4D97-AF65-F5344CB8AC3E}">
        <p14:creationId xmlns:p14="http://schemas.microsoft.com/office/powerpoint/2010/main" val="1687471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6B1641-3D97-4E7E-985E-CDE4E71BB8FE}"/>
              </a:ext>
            </a:extLst>
          </p:cNvPr>
          <p:cNvSpPr>
            <a:spLocks noGrp="1"/>
          </p:cNvSpPr>
          <p:nvPr>
            <p:ph type="body" idx="1"/>
          </p:nvPr>
        </p:nvSpPr>
        <p:spPr/>
        <p:txBody>
          <a:bodyPr/>
          <a:lstStyle/>
          <a:p>
            <a:pPr marL="25400" indent="0">
              <a:buNone/>
            </a:pPr>
            <a:r>
              <a:rPr lang="en-US" dirty="0"/>
              <a:t>OSI. </a:t>
            </a:r>
            <a:r>
              <a:rPr lang="ru-RU" dirty="0"/>
              <a:t>Сетевой уровень [2]</a:t>
            </a:r>
          </a:p>
        </p:txBody>
      </p:sp>
      <p:sp>
        <p:nvSpPr>
          <p:cNvPr id="3" name="Slide Number Placeholder 2">
            <a:extLst>
              <a:ext uri="{FF2B5EF4-FFF2-40B4-BE49-F238E27FC236}">
                <a16:creationId xmlns:a16="http://schemas.microsoft.com/office/drawing/2014/main" id="{4ED98167-6810-439A-BDC7-5BE3A1A7921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44</a:t>
            </a:fld>
            <a:endParaRPr/>
          </a:p>
        </p:txBody>
      </p:sp>
      <p:pic>
        <p:nvPicPr>
          <p:cNvPr id="5" name="Picture 4">
            <a:extLst>
              <a:ext uri="{FF2B5EF4-FFF2-40B4-BE49-F238E27FC236}">
                <a16:creationId xmlns:a16="http://schemas.microsoft.com/office/drawing/2014/main" id="{9D5A2F8B-E185-4644-9570-186E4486C88C}"/>
              </a:ext>
            </a:extLst>
          </p:cNvPr>
          <p:cNvPicPr>
            <a:picLocks noChangeAspect="1"/>
          </p:cNvPicPr>
          <p:nvPr/>
        </p:nvPicPr>
        <p:blipFill>
          <a:blip r:embed="rId3"/>
          <a:stretch>
            <a:fillRect/>
          </a:stretch>
        </p:blipFill>
        <p:spPr>
          <a:xfrm>
            <a:off x="2373040" y="1612532"/>
            <a:ext cx="6945351" cy="1388396"/>
          </a:xfrm>
          <a:prstGeom prst="rect">
            <a:avLst/>
          </a:prstGeom>
        </p:spPr>
      </p:pic>
    </p:spTree>
    <p:extLst>
      <p:ext uri="{BB962C8B-B14F-4D97-AF65-F5344CB8AC3E}">
        <p14:creationId xmlns:p14="http://schemas.microsoft.com/office/powerpoint/2010/main" val="4100534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6B1641-3D97-4E7E-985E-CDE4E71BB8FE}"/>
              </a:ext>
            </a:extLst>
          </p:cNvPr>
          <p:cNvSpPr>
            <a:spLocks noGrp="1"/>
          </p:cNvSpPr>
          <p:nvPr>
            <p:ph type="body" idx="1"/>
          </p:nvPr>
        </p:nvSpPr>
        <p:spPr/>
        <p:txBody>
          <a:bodyPr/>
          <a:lstStyle/>
          <a:p>
            <a:pPr marL="25400" indent="0">
              <a:buNone/>
            </a:pPr>
            <a:r>
              <a:rPr lang="en-US" dirty="0"/>
              <a:t>OSI. </a:t>
            </a:r>
            <a:r>
              <a:rPr lang="ru-RU" dirty="0"/>
              <a:t>Сетевой уровень [2]</a:t>
            </a:r>
          </a:p>
        </p:txBody>
      </p:sp>
      <p:sp>
        <p:nvSpPr>
          <p:cNvPr id="3" name="Slide Number Placeholder 2">
            <a:extLst>
              <a:ext uri="{FF2B5EF4-FFF2-40B4-BE49-F238E27FC236}">
                <a16:creationId xmlns:a16="http://schemas.microsoft.com/office/drawing/2014/main" id="{4ED98167-6810-439A-BDC7-5BE3A1A7921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45</a:t>
            </a:fld>
            <a:endParaRPr/>
          </a:p>
        </p:txBody>
      </p:sp>
      <p:pic>
        <p:nvPicPr>
          <p:cNvPr id="5" name="Picture 4">
            <a:extLst>
              <a:ext uri="{FF2B5EF4-FFF2-40B4-BE49-F238E27FC236}">
                <a16:creationId xmlns:a16="http://schemas.microsoft.com/office/drawing/2014/main" id="{9D5A2F8B-E185-4644-9570-186E4486C88C}"/>
              </a:ext>
            </a:extLst>
          </p:cNvPr>
          <p:cNvPicPr>
            <a:picLocks noChangeAspect="1"/>
          </p:cNvPicPr>
          <p:nvPr/>
        </p:nvPicPr>
        <p:blipFill>
          <a:blip r:embed="rId3"/>
          <a:stretch>
            <a:fillRect/>
          </a:stretch>
        </p:blipFill>
        <p:spPr>
          <a:xfrm>
            <a:off x="2373040" y="1612532"/>
            <a:ext cx="6945351" cy="1388396"/>
          </a:xfrm>
          <a:prstGeom prst="rect">
            <a:avLst/>
          </a:prstGeom>
        </p:spPr>
      </p:pic>
      <p:pic>
        <p:nvPicPr>
          <p:cNvPr id="8" name="Picture 7">
            <a:extLst>
              <a:ext uri="{FF2B5EF4-FFF2-40B4-BE49-F238E27FC236}">
                <a16:creationId xmlns:a16="http://schemas.microsoft.com/office/drawing/2014/main" id="{2708E7EA-FB7E-4155-9632-6A797BBA412E}"/>
              </a:ext>
            </a:extLst>
          </p:cNvPr>
          <p:cNvPicPr>
            <a:picLocks noChangeAspect="1"/>
          </p:cNvPicPr>
          <p:nvPr/>
        </p:nvPicPr>
        <p:blipFill>
          <a:blip r:embed="rId4"/>
          <a:stretch>
            <a:fillRect/>
          </a:stretch>
        </p:blipFill>
        <p:spPr>
          <a:xfrm>
            <a:off x="2373040" y="1612532"/>
            <a:ext cx="6953746" cy="2719717"/>
          </a:xfrm>
          <a:prstGeom prst="rect">
            <a:avLst/>
          </a:prstGeom>
        </p:spPr>
      </p:pic>
    </p:spTree>
    <p:extLst>
      <p:ext uri="{BB962C8B-B14F-4D97-AF65-F5344CB8AC3E}">
        <p14:creationId xmlns:p14="http://schemas.microsoft.com/office/powerpoint/2010/main" val="349910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6B1641-3D97-4E7E-985E-CDE4E71BB8FE}"/>
              </a:ext>
            </a:extLst>
          </p:cNvPr>
          <p:cNvSpPr>
            <a:spLocks noGrp="1"/>
          </p:cNvSpPr>
          <p:nvPr>
            <p:ph type="body" idx="1"/>
          </p:nvPr>
        </p:nvSpPr>
        <p:spPr/>
        <p:txBody>
          <a:bodyPr/>
          <a:lstStyle/>
          <a:p>
            <a:pPr marL="25400" indent="0">
              <a:buNone/>
            </a:pPr>
            <a:r>
              <a:rPr lang="en-US" dirty="0"/>
              <a:t>OSI. </a:t>
            </a:r>
            <a:r>
              <a:rPr lang="ru-RU" dirty="0"/>
              <a:t>Сетевой уровень [2]</a:t>
            </a:r>
          </a:p>
        </p:txBody>
      </p:sp>
      <p:sp>
        <p:nvSpPr>
          <p:cNvPr id="3" name="Slide Number Placeholder 2">
            <a:extLst>
              <a:ext uri="{FF2B5EF4-FFF2-40B4-BE49-F238E27FC236}">
                <a16:creationId xmlns:a16="http://schemas.microsoft.com/office/drawing/2014/main" id="{4ED98167-6810-439A-BDC7-5BE3A1A7921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46</a:t>
            </a:fld>
            <a:endParaRPr/>
          </a:p>
        </p:txBody>
      </p:sp>
      <p:pic>
        <p:nvPicPr>
          <p:cNvPr id="5" name="Picture 4">
            <a:extLst>
              <a:ext uri="{FF2B5EF4-FFF2-40B4-BE49-F238E27FC236}">
                <a16:creationId xmlns:a16="http://schemas.microsoft.com/office/drawing/2014/main" id="{9D5A2F8B-E185-4644-9570-186E4486C88C}"/>
              </a:ext>
            </a:extLst>
          </p:cNvPr>
          <p:cNvPicPr>
            <a:picLocks noChangeAspect="1"/>
          </p:cNvPicPr>
          <p:nvPr/>
        </p:nvPicPr>
        <p:blipFill>
          <a:blip r:embed="rId3"/>
          <a:stretch>
            <a:fillRect/>
          </a:stretch>
        </p:blipFill>
        <p:spPr>
          <a:xfrm>
            <a:off x="2373040" y="1612532"/>
            <a:ext cx="6945351" cy="1388396"/>
          </a:xfrm>
          <a:prstGeom prst="rect">
            <a:avLst/>
          </a:prstGeom>
        </p:spPr>
      </p:pic>
      <p:pic>
        <p:nvPicPr>
          <p:cNvPr id="8" name="Picture 7">
            <a:extLst>
              <a:ext uri="{FF2B5EF4-FFF2-40B4-BE49-F238E27FC236}">
                <a16:creationId xmlns:a16="http://schemas.microsoft.com/office/drawing/2014/main" id="{2708E7EA-FB7E-4155-9632-6A797BBA412E}"/>
              </a:ext>
            </a:extLst>
          </p:cNvPr>
          <p:cNvPicPr>
            <a:picLocks noChangeAspect="1"/>
          </p:cNvPicPr>
          <p:nvPr/>
        </p:nvPicPr>
        <p:blipFill>
          <a:blip r:embed="rId4"/>
          <a:stretch>
            <a:fillRect/>
          </a:stretch>
        </p:blipFill>
        <p:spPr>
          <a:xfrm>
            <a:off x="2373040" y="1612532"/>
            <a:ext cx="6953746" cy="2719717"/>
          </a:xfrm>
          <a:prstGeom prst="rect">
            <a:avLst/>
          </a:prstGeom>
        </p:spPr>
      </p:pic>
      <p:pic>
        <p:nvPicPr>
          <p:cNvPr id="6" name="Picture 5">
            <a:extLst>
              <a:ext uri="{FF2B5EF4-FFF2-40B4-BE49-F238E27FC236}">
                <a16:creationId xmlns:a16="http://schemas.microsoft.com/office/drawing/2014/main" id="{0F69ACB3-7955-451B-8B6F-244EEFCC460E}"/>
              </a:ext>
            </a:extLst>
          </p:cNvPr>
          <p:cNvPicPr>
            <a:picLocks noChangeAspect="1"/>
          </p:cNvPicPr>
          <p:nvPr/>
        </p:nvPicPr>
        <p:blipFill>
          <a:blip r:embed="rId5"/>
          <a:stretch>
            <a:fillRect/>
          </a:stretch>
        </p:blipFill>
        <p:spPr>
          <a:xfrm>
            <a:off x="2373040" y="1612532"/>
            <a:ext cx="6953746" cy="3361590"/>
          </a:xfrm>
          <a:prstGeom prst="rect">
            <a:avLst/>
          </a:prstGeom>
        </p:spPr>
      </p:pic>
    </p:spTree>
    <p:extLst>
      <p:ext uri="{BB962C8B-B14F-4D97-AF65-F5344CB8AC3E}">
        <p14:creationId xmlns:p14="http://schemas.microsoft.com/office/powerpoint/2010/main" val="2750303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6B1641-3D97-4E7E-985E-CDE4E71BB8FE}"/>
              </a:ext>
            </a:extLst>
          </p:cNvPr>
          <p:cNvSpPr>
            <a:spLocks noGrp="1"/>
          </p:cNvSpPr>
          <p:nvPr>
            <p:ph type="body" idx="1"/>
          </p:nvPr>
        </p:nvSpPr>
        <p:spPr/>
        <p:txBody>
          <a:bodyPr/>
          <a:lstStyle/>
          <a:p>
            <a:pPr marL="25400" indent="0">
              <a:buNone/>
            </a:pPr>
            <a:r>
              <a:rPr lang="en-US" dirty="0"/>
              <a:t>OSI. </a:t>
            </a:r>
            <a:r>
              <a:rPr lang="ru-RU" dirty="0"/>
              <a:t>Сетевой уровень [2]</a:t>
            </a:r>
          </a:p>
        </p:txBody>
      </p:sp>
      <p:sp>
        <p:nvSpPr>
          <p:cNvPr id="3" name="Slide Number Placeholder 2">
            <a:extLst>
              <a:ext uri="{FF2B5EF4-FFF2-40B4-BE49-F238E27FC236}">
                <a16:creationId xmlns:a16="http://schemas.microsoft.com/office/drawing/2014/main" id="{4ED98167-6810-439A-BDC7-5BE3A1A7921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47</a:t>
            </a:fld>
            <a:endParaRPr/>
          </a:p>
        </p:txBody>
      </p:sp>
      <p:pic>
        <p:nvPicPr>
          <p:cNvPr id="5" name="Picture 4">
            <a:extLst>
              <a:ext uri="{FF2B5EF4-FFF2-40B4-BE49-F238E27FC236}">
                <a16:creationId xmlns:a16="http://schemas.microsoft.com/office/drawing/2014/main" id="{9D5A2F8B-E185-4644-9570-186E4486C88C}"/>
              </a:ext>
            </a:extLst>
          </p:cNvPr>
          <p:cNvPicPr>
            <a:picLocks noChangeAspect="1"/>
          </p:cNvPicPr>
          <p:nvPr/>
        </p:nvPicPr>
        <p:blipFill>
          <a:blip r:embed="rId3"/>
          <a:stretch>
            <a:fillRect/>
          </a:stretch>
        </p:blipFill>
        <p:spPr>
          <a:xfrm>
            <a:off x="2373040" y="1612532"/>
            <a:ext cx="6945351" cy="1388396"/>
          </a:xfrm>
          <a:prstGeom prst="rect">
            <a:avLst/>
          </a:prstGeom>
        </p:spPr>
      </p:pic>
      <p:pic>
        <p:nvPicPr>
          <p:cNvPr id="8" name="Picture 7">
            <a:extLst>
              <a:ext uri="{FF2B5EF4-FFF2-40B4-BE49-F238E27FC236}">
                <a16:creationId xmlns:a16="http://schemas.microsoft.com/office/drawing/2014/main" id="{2708E7EA-FB7E-4155-9632-6A797BBA412E}"/>
              </a:ext>
            </a:extLst>
          </p:cNvPr>
          <p:cNvPicPr>
            <a:picLocks noChangeAspect="1"/>
          </p:cNvPicPr>
          <p:nvPr/>
        </p:nvPicPr>
        <p:blipFill>
          <a:blip r:embed="rId4"/>
          <a:stretch>
            <a:fillRect/>
          </a:stretch>
        </p:blipFill>
        <p:spPr>
          <a:xfrm>
            <a:off x="2373040" y="1612532"/>
            <a:ext cx="6953746" cy="2719717"/>
          </a:xfrm>
          <a:prstGeom prst="rect">
            <a:avLst/>
          </a:prstGeom>
        </p:spPr>
      </p:pic>
      <p:pic>
        <p:nvPicPr>
          <p:cNvPr id="6" name="Picture 5">
            <a:extLst>
              <a:ext uri="{FF2B5EF4-FFF2-40B4-BE49-F238E27FC236}">
                <a16:creationId xmlns:a16="http://schemas.microsoft.com/office/drawing/2014/main" id="{0F69ACB3-7955-451B-8B6F-244EEFCC460E}"/>
              </a:ext>
            </a:extLst>
          </p:cNvPr>
          <p:cNvPicPr>
            <a:picLocks noChangeAspect="1"/>
          </p:cNvPicPr>
          <p:nvPr/>
        </p:nvPicPr>
        <p:blipFill>
          <a:blip r:embed="rId5"/>
          <a:stretch>
            <a:fillRect/>
          </a:stretch>
        </p:blipFill>
        <p:spPr>
          <a:xfrm>
            <a:off x="2373040" y="1612532"/>
            <a:ext cx="6953746" cy="3361590"/>
          </a:xfrm>
          <a:prstGeom prst="rect">
            <a:avLst/>
          </a:prstGeom>
        </p:spPr>
      </p:pic>
      <p:pic>
        <p:nvPicPr>
          <p:cNvPr id="7" name="Picture 6">
            <a:extLst>
              <a:ext uri="{FF2B5EF4-FFF2-40B4-BE49-F238E27FC236}">
                <a16:creationId xmlns:a16="http://schemas.microsoft.com/office/drawing/2014/main" id="{45C425ED-A97F-49CC-9CA9-DECFDCCC130B}"/>
              </a:ext>
            </a:extLst>
          </p:cNvPr>
          <p:cNvPicPr>
            <a:picLocks noChangeAspect="1"/>
          </p:cNvPicPr>
          <p:nvPr/>
        </p:nvPicPr>
        <p:blipFill>
          <a:blip r:embed="rId6"/>
          <a:stretch>
            <a:fillRect/>
          </a:stretch>
        </p:blipFill>
        <p:spPr>
          <a:xfrm>
            <a:off x="2373040" y="1612532"/>
            <a:ext cx="6953746" cy="4472896"/>
          </a:xfrm>
          <a:prstGeom prst="rect">
            <a:avLst/>
          </a:prstGeom>
        </p:spPr>
      </p:pic>
    </p:spTree>
    <p:extLst>
      <p:ext uri="{BB962C8B-B14F-4D97-AF65-F5344CB8AC3E}">
        <p14:creationId xmlns:p14="http://schemas.microsoft.com/office/powerpoint/2010/main" val="2272132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6B1641-3D97-4E7E-985E-CDE4E71BB8FE}"/>
              </a:ext>
            </a:extLst>
          </p:cNvPr>
          <p:cNvSpPr>
            <a:spLocks noGrp="1"/>
          </p:cNvSpPr>
          <p:nvPr>
            <p:ph type="body" idx="1"/>
          </p:nvPr>
        </p:nvSpPr>
        <p:spPr/>
        <p:txBody>
          <a:bodyPr/>
          <a:lstStyle/>
          <a:p>
            <a:pPr marL="25400" indent="0">
              <a:buNone/>
            </a:pPr>
            <a:r>
              <a:rPr lang="en-US" dirty="0"/>
              <a:t>OSI. </a:t>
            </a:r>
            <a:r>
              <a:rPr lang="ru-RU" dirty="0"/>
              <a:t>Сетевой уровень [2]</a:t>
            </a:r>
          </a:p>
        </p:txBody>
      </p:sp>
      <p:sp>
        <p:nvSpPr>
          <p:cNvPr id="3" name="Slide Number Placeholder 2">
            <a:extLst>
              <a:ext uri="{FF2B5EF4-FFF2-40B4-BE49-F238E27FC236}">
                <a16:creationId xmlns:a16="http://schemas.microsoft.com/office/drawing/2014/main" id="{4ED98167-6810-439A-BDC7-5BE3A1A7921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48</a:t>
            </a:fld>
            <a:endParaRPr/>
          </a:p>
        </p:txBody>
      </p:sp>
      <p:pic>
        <p:nvPicPr>
          <p:cNvPr id="5" name="Picture 4">
            <a:extLst>
              <a:ext uri="{FF2B5EF4-FFF2-40B4-BE49-F238E27FC236}">
                <a16:creationId xmlns:a16="http://schemas.microsoft.com/office/drawing/2014/main" id="{9D5A2F8B-E185-4644-9570-186E4486C88C}"/>
              </a:ext>
            </a:extLst>
          </p:cNvPr>
          <p:cNvPicPr>
            <a:picLocks noChangeAspect="1"/>
          </p:cNvPicPr>
          <p:nvPr/>
        </p:nvPicPr>
        <p:blipFill>
          <a:blip r:embed="rId3"/>
          <a:stretch>
            <a:fillRect/>
          </a:stretch>
        </p:blipFill>
        <p:spPr>
          <a:xfrm>
            <a:off x="2373040" y="1612532"/>
            <a:ext cx="6945351" cy="1388396"/>
          </a:xfrm>
          <a:prstGeom prst="rect">
            <a:avLst/>
          </a:prstGeom>
        </p:spPr>
      </p:pic>
      <p:pic>
        <p:nvPicPr>
          <p:cNvPr id="8" name="Picture 7">
            <a:extLst>
              <a:ext uri="{FF2B5EF4-FFF2-40B4-BE49-F238E27FC236}">
                <a16:creationId xmlns:a16="http://schemas.microsoft.com/office/drawing/2014/main" id="{2708E7EA-FB7E-4155-9632-6A797BBA412E}"/>
              </a:ext>
            </a:extLst>
          </p:cNvPr>
          <p:cNvPicPr>
            <a:picLocks noChangeAspect="1"/>
          </p:cNvPicPr>
          <p:nvPr/>
        </p:nvPicPr>
        <p:blipFill>
          <a:blip r:embed="rId4"/>
          <a:stretch>
            <a:fillRect/>
          </a:stretch>
        </p:blipFill>
        <p:spPr>
          <a:xfrm>
            <a:off x="2373040" y="1612532"/>
            <a:ext cx="6953746" cy="2719717"/>
          </a:xfrm>
          <a:prstGeom prst="rect">
            <a:avLst/>
          </a:prstGeom>
        </p:spPr>
      </p:pic>
      <p:pic>
        <p:nvPicPr>
          <p:cNvPr id="6" name="Picture 5">
            <a:extLst>
              <a:ext uri="{FF2B5EF4-FFF2-40B4-BE49-F238E27FC236}">
                <a16:creationId xmlns:a16="http://schemas.microsoft.com/office/drawing/2014/main" id="{0F69ACB3-7955-451B-8B6F-244EEFCC460E}"/>
              </a:ext>
            </a:extLst>
          </p:cNvPr>
          <p:cNvPicPr>
            <a:picLocks noChangeAspect="1"/>
          </p:cNvPicPr>
          <p:nvPr/>
        </p:nvPicPr>
        <p:blipFill>
          <a:blip r:embed="rId5"/>
          <a:stretch>
            <a:fillRect/>
          </a:stretch>
        </p:blipFill>
        <p:spPr>
          <a:xfrm>
            <a:off x="2373040" y="1612532"/>
            <a:ext cx="6953746" cy="3361590"/>
          </a:xfrm>
          <a:prstGeom prst="rect">
            <a:avLst/>
          </a:prstGeom>
        </p:spPr>
      </p:pic>
      <p:pic>
        <p:nvPicPr>
          <p:cNvPr id="7" name="Picture 6">
            <a:extLst>
              <a:ext uri="{FF2B5EF4-FFF2-40B4-BE49-F238E27FC236}">
                <a16:creationId xmlns:a16="http://schemas.microsoft.com/office/drawing/2014/main" id="{45C425ED-A97F-49CC-9CA9-DECFDCCC130B}"/>
              </a:ext>
            </a:extLst>
          </p:cNvPr>
          <p:cNvPicPr>
            <a:picLocks noChangeAspect="1"/>
          </p:cNvPicPr>
          <p:nvPr/>
        </p:nvPicPr>
        <p:blipFill>
          <a:blip r:embed="rId6"/>
          <a:stretch>
            <a:fillRect/>
          </a:stretch>
        </p:blipFill>
        <p:spPr>
          <a:xfrm>
            <a:off x="2373040" y="1612532"/>
            <a:ext cx="6953746" cy="4472896"/>
          </a:xfrm>
          <a:prstGeom prst="rect">
            <a:avLst/>
          </a:prstGeom>
        </p:spPr>
      </p:pic>
      <p:pic>
        <p:nvPicPr>
          <p:cNvPr id="9" name="Picture 8">
            <a:extLst>
              <a:ext uri="{FF2B5EF4-FFF2-40B4-BE49-F238E27FC236}">
                <a16:creationId xmlns:a16="http://schemas.microsoft.com/office/drawing/2014/main" id="{809C4B9C-A62E-4ECF-A2CD-1E9956135E84}"/>
              </a:ext>
            </a:extLst>
          </p:cNvPr>
          <p:cNvPicPr>
            <a:picLocks noChangeAspect="1"/>
          </p:cNvPicPr>
          <p:nvPr/>
        </p:nvPicPr>
        <p:blipFill>
          <a:blip r:embed="rId7"/>
          <a:stretch>
            <a:fillRect/>
          </a:stretch>
        </p:blipFill>
        <p:spPr>
          <a:xfrm>
            <a:off x="2373040" y="1636014"/>
            <a:ext cx="6953746" cy="4484881"/>
          </a:xfrm>
          <a:prstGeom prst="rect">
            <a:avLst/>
          </a:prstGeom>
        </p:spPr>
      </p:pic>
    </p:spTree>
    <p:extLst>
      <p:ext uri="{BB962C8B-B14F-4D97-AF65-F5344CB8AC3E}">
        <p14:creationId xmlns:p14="http://schemas.microsoft.com/office/powerpoint/2010/main" val="300779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6B1641-3D97-4E7E-985E-CDE4E71BB8FE}"/>
              </a:ext>
            </a:extLst>
          </p:cNvPr>
          <p:cNvSpPr>
            <a:spLocks noGrp="1"/>
          </p:cNvSpPr>
          <p:nvPr>
            <p:ph type="body" idx="1"/>
          </p:nvPr>
        </p:nvSpPr>
        <p:spPr/>
        <p:txBody>
          <a:bodyPr/>
          <a:lstStyle/>
          <a:p>
            <a:pPr marL="25400" indent="0">
              <a:buNone/>
            </a:pPr>
            <a:r>
              <a:rPr lang="en-US" dirty="0"/>
              <a:t>OSI. </a:t>
            </a:r>
            <a:r>
              <a:rPr lang="ru-RU" dirty="0"/>
              <a:t>Канальный уровень [1]</a:t>
            </a:r>
          </a:p>
        </p:txBody>
      </p:sp>
      <p:sp>
        <p:nvSpPr>
          <p:cNvPr id="3" name="Slide Number Placeholder 2">
            <a:extLst>
              <a:ext uri="{FF2B5EF4-FFF2-40B4-BE49-F238E27FC236}">
                <a16:creationId xmlns:a16="http://schemas.microsoft.com/office/drawing/2014/main" id="{4ED98167-6810-439A-BDC7-5BE3A1A7921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49</a:t>
            </a:fld>
            <a:endParaRPr/>
          </a:p>
        </p:txBody>
      </p:sp>
      <p:pic>
        <p:nvPicPr>
          <p:cNvPr id="10" name="Picture 9">
            <a:extLst>
              <a:ext uri="{FF2B5EF4-FFF2-40B4-BE49-F238E27FC236}">
                <a16:creationId xmlns:a16="http://schemas.microsoft.com/office/drawing/2014/main" id="{56DE08FF-62C6-42AE-9AA8-C9082806F667}"/>
              </a:ext>
            </a:extLst>
          </p:cNvPr>
          <p:cNvPicPr>
            <a:picLocks noChangeAspect="1"/>
          </p:cNvPicPr>
          <p:nvPr/>
        </p:nvPicPr>
        <p:blipFill>
          <a:blip r:embed="rId3"/>
          <a:stretch>
            <a:fillRect/>
          </a:stretch>
        </p:blipFill>
        <p:spPr>
          <a:xfrm>
            <a:off x="2307343" y="1539346"/>
            <a:ext cx="7076746" cy="4948121"/>
          </a:xfrm>
          <a:prstGeom prst="rect">
            <a:avLst/>
          </a:prstGeom>
        </p:spPr>
      </p:pic>
    </p:spTree>
    <p:extLst>
      <p:ext uri="{BB962C8B-B14F-4D97-AF65-F5344CB8AC3E}">
        <p14:creationId xmlns:p14="http://schemas.microsoft.com/office/powerpoint/2010/main" val="975223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en-US" dirty="0"/>
              <a:t>IPC</a:t>
            </a:r>
            <a:endParaRPr lang="ru-RU" dirty="0"/>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a:t>
            </a:fld>
            <a:endParaRPr/>
          </a:p>
        </p:txBody>
      </p:sp>
      <p:pic>
        <p:nvPicPr>
          <p:cNvPr id="3" name="Picture 2">
            <a:extLst>
              <a:ext uri="{FF2B5EF4-FFF2-40B4-BE49-F238E27FC236}">
                <a16:creationId xmlns:a16="http://schemas.microsoft.com/office/drawing/2014/main" id="{22AFA0B1-C61D-4F08-ACA2-EE611269C3C0}"/>
              </a:ext>
            </a:extLst>
          </p:cNvPr>
          <p:cNvPicPr>
            <a:picLocks noChangeAspect="1"/>
          </p:cNvPicPr>
          <p:nvPr/>
        </p:nvPicPr>
        <p:blipFill>
          <a:blip r:embed="rId3"/>
          <a:stretch>
            <a:fillRect/>
          </a:stretch>
        </p:blipFill>
        <p:spPr>
          <a:xfrm>
            <a:off x="2457453" y="1421780"/>
            <a:ext cx="7969040" cy="5199501"/>
          </a:xfrm>
          <a:prstGeom prst="rect">
            <a:avLst/>
          </a:prstGeom>
        </p:spPr>
      </p:pic>
    </p:spTree>
    <p:extLst>
      <p:ext uri="{BB962C8B-B14F-4D97-AF65-F5344CB8AC3E}">
        <p14:creationId xmlns:p14="http://schemas.microsoft.com/office/powerpoint/2010/main" val="573640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6B1641-3D97-4E7E-985E-CDE4E71BB8FE}"/>
              </a:ext>
            </a:extLst>
          </p:cNvPr>
          <p:cNvSpPr>
            <a:spLocks noGrp="1"/>
          </p:cNvSpPr>
          <p:nvPr>
            <p:ph type="body" idx="1"/>
          </p:nvPr>
        </p:nvSpPr>
        <p:spPr/>
        <p:txBody>
          <a:bodyPr/>
          <a:lstStyle/>
          <a:p>
            <a:pPr marL="25400" indent="0">
              <a:buNone/>
            </a:pPr>
            <a:r>
              <a:rPr lang="en-US" dirty="0"/>
              <a:t>OSI. </a:t>
            </a:r>
            <a:r>
              <a:rPr lang="ru-RU" dirty="0"/>
              <a:t>Канальный уровень [2]</a:t>
            </a:r>
          </a:p>
        </p:txBody>
      </p:sp>
      <p:sp>
        <p:nvSpPr>
          <p:cNvPr id="3" name="Slide Number Placeholder 2">
            <a:extLst>
              <a:ext uri="{FF2B5EF4-FFF2-40B4-BE49-F238E27FC236}">
                <a16:creationId xmlns:a16="http://schemas.microsoft.com/office/drawing/2014/main" id="{4ED98167-6810-439A-BDC7-5BE3A1A7921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50</a:t>
            </a:fld>
            <a:endParaRPr/>
          </a:p>
        </p:txBody>
      </p:sp>
      <p:pic>
        <p:nvPicPr>
          <p:cNvPr id="5" name="Picture 4">
            <a:extLst>
              <a:ext uri="{FF2B5EF4-FFF2-40B4-BE49-F238E27FC236}">
                <a16:creationId xmlns:a16="http://schemas.microsoft.com/office/drawing/2014/main" id="{0F032DF0-4646-4990-B4A3-E7A802AC76C2}"/>
              </a:ext>
            </a:extLst>
          </p:cNvPr>
          <p:cNvPicPr>
            <a:picLocks noChangeAspect="1"/>
          </p:cNvPicPr>
          <p:nvPr/>
        </p:nvPicPr>
        <p:blipFill>
          <a:blip r:embed="rId3"/>
          <a:stretch>
            <a:fillRect/>
          </a:stretch>
        </p:blipFill>
        <p:spPr>
          <a:xfrm>
            <a:off x="2146731" y="1751422"/>
            <a:ext cx="7203568" cy="4565743"/>
          </a:xfrm>
          <a:prstGeom prst="rect">
            <a:avLst/>
          </a:prstGeom>
        </p:spPr>
      </p:pic>
    </p:spTree>
    <p:extLst>
      <p:ext uri="{BB962C8B-B14F-4D97-AF65-F5344CB8AC3E}">
        <p14:creationId xmlns:p14="http://schemas.microsoft.com/office/powerpoint/2010/main" val="724520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39945F-A312-428E-A2E7-769431EC1C69}"/>
              </a:ext>
            </a:extLst>
          </p:cNvPr>
          <p:cNvSpPr>
            <a:spLocks noGrp="1"/>
          </p:cNvSpPr>
          <p:nvPr>
            <p:ph type="body" idx="1"/>
          </p:nvPr>
        </p:nvSpPr>
        <p:spPr/>
        <p:txBody>
          <a:bodyPr/>
          <a:lstStyle/>
          <a:p>
            <a:pPr marL="25400" indent="0">
              <a:buNone/>
            </a:pPr>
            <a:r>
              <a:rPr lang="en-US" dirty="0"/>
              <a:t>OSI. </a:t>
            </a:r>
            <a:r>
              <a:rPr lang="ru-RU" dirty="0"/>
              <a:t>Физический уровень [1]</a:t>
            </a:r>
          </a:p>
        </p:txBody>
      </p:sp>
      <p:sp>
        <p:nvSpPr>
          <p:cNvPr id="3" name="Slide Number Placeholder 2">
            <a:extLst>
              <a:ext uri="{FF2B5EF4-FFF2-40B4-BE49-F238E27FC236}">
                <a16:creationId xmlns:a16="http://schemas.microsoft.com/office/drawing/2014/main" id="{34D29964-465E-4E9D-BF28-575AEA91C38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51</a:t>
            </a:fld>
            <a:endParaRPr/>
          </a:p>
        </p:txBody>
      </p:sp>
      <p:pic>
        <p:nvPicPr>
          <p:cNvPr id="5" name="Picture 4">
            <a:extLst>
              <a:ext uri="{FF2B5EF4-FFF2-40B4-BE49-F238E27FC236}">
                <a16:creationId xmlns:a16="http://schemas.microsoft.com/office/drawing/2014/main" id="{22D07A27-1ABD-4968-99D1-9C2017040CCC}"/>
              </a:ext>
            </a:extLst>
          </p:cNvPr>
          <p:cNvPicPr>
            <a:picLocks noChangeAspect="1"/>
          </p:cNvPicPr>
          <p:nvPr/>
        </p:nvPicPr>
        <p:blipFill>
          <a:blip r:embed="rId3"/>
          <a:stretch>
            <a:fillRect/>
          </a:stretch>
        </p:blipFill>
        <p:spPr>
          <a:xfrm>
            <a:off x="982569" y="1612532"/>
            <a:ext cx="8803888" cy="4728996"/>
          </a:xfrm>
          <a:prstGeom prst="rect">
            <a:avLst/>
          </a:prstGeom>
        </p:spPr>
      </p:pic>
    </p:spTree>
    <p:extLst>
      <p:ext uri="{BB962C8B-B14F-4D97-AF65-F5344CB8AC3E}">
        <p14:creationId xmlns:p14="http://schemas.microsoft.com/office/powerpoint/2010/main" val="598236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39945F-A312-428E-A2E7-769431EC1C69}"/>
              </a:ext>
            </a:extLst>
          </p:cNvPr>
          <p:cNvSpPr>
            <a:spLocks noGrp="1"/>
          </p:cNvSpPr>
          <p:nvPr>
            <p:ph type="body" idx="1"/>
          </p:nvPr>
        </p:nvSpPr>
        <p:spPr/>
        <p:txBody>
          <a:bodyPr/>
          <a:lstStyle/>
          <a:p>
            <a:pPr marL="25400" indent="0">
              <a:buNone/>
            </a:pPr>
            <a:r>
              <a:rPr lang="en-US" dirty="0"/>
              <a:t>OSI. </a:t>
            </a:r>
            <a:r>
              <a:rPr lang="ru-RU" dirty="0"/>
              <a:t>Физический уровень [2]</a:t>
            </a:r>
          </a:p>
        </p:txBody>
      </p:sp>
      <p:sp>
        <p:nvSpPr>
          <p:cNvPr id="3" name="Slide Number Placeholder 2">
            <a:extLst>
              <a:ext uri="{FF2B5EF4-FFF2-40B4-BE49-F238E27FC236}">
                <a16:creationId xmlns:a16="http://schemas.microsoft.com/office/drawing/2014/main" id="{34D29964-465E-4E9D-BF28-575AEA91C38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52</a:t>
            </a:fld>
            <a:endParaRPr/>
          </a:p>
        </p:txBody>
      </p:sp>
      <p:pic>
        <p:nvPicPr>
          <p:cNvPr id="6" name="Picture 5">
            <a:extLst>
              <a:ext uri="{FF2B5EF4-FFF2-40B4-BE49-F238E27FC236}">
                <a16:creationId xmlns:a16="http://schemas.microsoft.com/office/drawing/2014/main" id="{5CD78A9F-6E06-4256-B7B4-95F1AED6B268}"/>
              </a:ext>
            </a:extLst>
          </p:cNvPr>
          <p:cNvPicPr>
            <a:picLocks noChangeAspect="1"/>
          </p:cNvPicPr>
          <p:nvPr/>
        </p:nvPicPr>
        <p:blipFill>
          <a:blip r:embed="rId3"/>
          <a:stretch>
            <a:fillRect/>
          </a:stretch>
        </p:blipFill>
        <p:spPr>
          <a:xfrm>
            <a:off x="982569" y="1612532"/>
            <a:ext cx="7856034" cy="4317693"/>
          </a:xfrm>
          <a:prstGeom prst="rect">
            <a:avLst/>
          </a:prstGeom>
        </p:spPr>
      </p:pic>
    </p:spTree>
    <p:extLst>
      <p:ext uri="{BB962C8B-B14F-4D97-AF65-F5344CB8AC3E}">
        <p14:creationId xmlns:p14="http://schemas.microsoft.com/office/powerpoint/2010/main" val="2741434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39945F-A312-428E-A2E7-769431EC1C69}"/>
              </a:ext>
            </a:extLst>
          </p:cNvPr>
          <p:cNvSpPr>
            <a:spLocks noGrp="1"/>
          </p:cNvSpPr>
          <p:nvPr>
            <p:ph type="body" idx="1"/>
          </p:nvPr>
        </p:nvSpPr>
        <p:spPr/>
        <p:txBody>
          <a:bodyPr/>
          <a:lstStyle/>
          <a:p>
            <a:pPr marL="25400" indent="0">
              <a:buNone/>
            </a:pPr>
            <a:r>
              <a:rPr lang="en-US" dirty="0"/>
              <a:t>OSI. </a:t>
            </a:r>
            <a:r>
              <a:rPr lang="ru-RU" dirty="0"/>
              <a:t>Итог</a:t>
            </a:r>
          </a:p>
        </p:txBody>
      </p:sp>
      <p:sp>
        <p:nvSpPr>
          <p:cNvPr id="3" name="Slide Number Placeholder 2">
            <a:extLst>
              <a:ext uri="{FF2B5EF4-FFF2-40B4-BE49-F238E27FC236}">
                <a16:creationId xmlns:a16="http://schemas.microsoft.com/office/drawing/2014/main" id="{34D29964-465E-4E9D-BF28-575AEA91C388}"/>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53</a:t>
            </a:fld>
            <a:endParaRPr/>
          </a:p>
        </p:txBody>
      </p:sp>
      <p:pic>
        <p:nvPicPr>
          <p:cNvPr id="5" name="Picture 4">
            <a:extLst>
              <a:ext uri="{FF2B5EF4-FFF2-40B4-BE49-F238E27FC236}">
                <a16:creationId xmlns:a16="http://schemas.microsoft.com/office/drawing/2014/main" id="{8A0B7D40-2BE4-455E-B271-EECFA1CB1ADB}"/>
              </a:ext>
            </a:extLst>
          </p:cNvPr>
          <p:cNvPicPr>
            <a:picLocks noChangeAspect="1"/>
          </p:cNvPicPr>
          <p:nvPr/>
        </p:nvPicPr>
        <p:blipFill>
          <a:blip r:embed="rId3"/>
          <a:stretch>
            <a:fillRect/>
          </a:stretch>
        </p:blipFill>
        <p:spPr>
          <a:xfrm>
            <a:off x="1073305" y="1827460"/>
            <a:ext cx="10045390" cy="3563022"/>
          </a:xfrm>
          <a:prstGeom prst="rect">
            <a:avLst/>
          </a:prstGeom>
        </p:spPr>
      </p:pic>
    </p:spTree>
    <p:extLst>
      <p:ext uri="{BB962C8B-B14F-4D97-AF65-F5344CB8AC3E}">
        <p14:creationId xmlns:p14="http://schemas.microsoft.com/office/powerpoint/2010/main" val="2734347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ACEF5E-4B9B-4142-85FD-D17504E5883E}"/>
              </a:ext>
            </a:extLst>
          </p:cNvPr>
          <p:cNvSpPr>
            <a:spLocks noGrp="1"/>
          </p:cNvSpPr>
          <p:nvPr>
            <p:ph type="body" idx="1"/>
          </p:nvPr>
        </p:nvSpPr>
        <p:spPr/>
        <p:txBody>
          <a:bodyPr/>
          <a:lstStyle/>
          <a:p>
            <a:pPr marL="25400" indent="0">
              <a:buNone/>
            </a:pPr>
            <a:r>
              <a:rPr lang="ru-RU" dirty="0"/>
              <a:t>Сетевые модели. </a:t>
            </a:r>
            <a:r>
              <a:rPr lang="en-US" dirty="0"/>
              <a:t>TCP/IP</a:t>
            </a:r>
            <a:endParaRPr lang="ru-RU" dirty="0"/>
          </a:p>
        </p:txBody>
      </p:sp>
      <p:sp>
        <p:nvSpPr>
          <p:cNvPr id="3" name="Slide Number Placeholder 2">
            <a:extLst>
              <a:ext uri="{FF2B5EF4-FFF2-40B4-BE49-F238E27FC236}">
                <a16:creationId xmlns:a16="http://schemas.microsoft.com/office/drawing/2014/main" id="{1B650B28-11B1-4A46-8746-A41FF7D2CD69}"/>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54</a:t>
            </a:fld>
            <a:endParaRPr/>
          </a:p>
        </p:txBody>
      </p:sp>
      <p:pic>
        <p:nvPicPr>
          <p:cNvPr id="5" name="Picture 4">
            <a:extLst>
              <a:ext uri="{FF2B5EF4-FFF2-40B4-BE49-F238E27FC236}">
                <a16:creationId xmlns:a16="http://schemas.microsoft.com/office/drawing/2014/main" id="{E5C59F57-F694-49B4-B52B-2966FC8952ED}"/>
              </a:ext>
            </a:extLst>
          </p:cNvPr>
          <p:cNvPicPr>
            <a:picLocks noChangeAspect="1"/>
          </p:cNvPicPr>
          <p:nvPr/>
        </p:nvPicPr>
        <p:blipFill>
          <a:blip r:embed="rId3"/>
          <a:stretch>
            <a:fillRect/>
          </a:stretch>
        </p:blipFill>
        <p:spPr>
          <a:xfrm>
            <a:off x="982569" y="1612532"/>
            <a:ext cx="5708582" cy="4717632"/>
          </a:xfrm>
          <a:prstGeom prst="rect">
            <a:avLst/>
          </a:prstGeom>
        </p:spPr>
      </p:pic>
    </p:spTree>
    <p:extLst>
      <p:ext uri="{BB962C8B-B14F-4D97-AF65-F5344CB8AC3E}">
        <p14:creationId xmlns:p14="http://schemas.microsoft.com/office/powerpoint/2010/main" val="4948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ACEF5E-4B9B-4142-85FD-D17504E5883E}"/>
              </a:ext>
            </a:extLst>
          </p:cNvPr>
          <p:cNvSpPr>
            <a:spLocks noGrp="1"/>
          </p:cNvSpPr>
          <p:nvPr>
            <p:ph type="body" idx="1"/>
          </p:nvPr>
        </p:nvSpPr>
        <p:spPr/>
        <p:txBody>
          <a:bodyPr/>
          <a:lstStyle/>
          <a:p>
            <a:pPr marL="25400" indent="0">
              <a:buNone/>
            </a:pPr>
            <a:r>
              <a:rPr lang="ru-RU" dirty="0"/>
              <a:t>Сеть в ядре [1]</a:t>
            </a:r>
          </a:p>
        </p:txBody>
      </p:sp>
      <p:sp>
        <p:nvSpPr>
          <p:cNvPr id="3" name="Slide Number Placeholder 2">
            <a:extLst>
              <a:ext uri="{FF2B5EF4-FFF2-40B4-BE49-F238E27FC236}">
                <a16:creationId xmlns:a16="http://schemas.microsoft.com/office/drawing/2014/main" id="{1B650B28-11B1-4A46-8746-A41FF7D2CD69}"/>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55</a:t>
            </a:fld>
            <a:endParaRPr/>
          </a:p>
        </p:txBody>
      </p:sp>
      <p:pic>
        <p:nvPicPr>
          <p:cNvPr id="6" name="Picture 5">
            <a:extLst>
              <a:ext uri="{FF2B5EF4-FFF2-40B4-BE49-F238E27FC236}">
                <a16:creationId xmlns:a16="http://schemas.microsoft.com/office/drawing/2014/main" id="{B19A3EDC-5791-4249-BCA5-E7FCDD3E1896}"/>
              </a:ext>
            </a:extLst>
          </p:cNvPr>
          <p:cNvPicPr>
            <a:picLocks noChangeAspect="1"/>
          </p:cNvPicPr>
          <p:nvPr/>
        </p:nvPicPr>
        <p:blipFill>
          <a:blip r:embed="rId3"/>
          <a:stretch>
            <a:fillRect/>
          </a:stretch>
        </p:blipFill>
        <p:spPr>
          <a:xfrm>
            <a:off x="982569" y="1652241"/>
            <a:ext cx="8753707" cy="4163716"/>
          </a:xfrm>
          <a:prstGeom prst="rect">
            <a:avLst/>
          </a:prstGeom>
        </p:spPr>
      </p:pic>
    </p:spTree>
    <p:extLst>
      <p:ext uri="{BB962C8B-B14F-4D97-AF65-F5344CB8AC3E}">
        <p14:creationId xmlns:p14="http://schemas.microsoft.com/office/powerpoint/2010/main" val="2800570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ACEF5E-4B9B-4142-85FD-D17504E5883E}"/>
              </a:ext>
            </a:extLst>
          </p:cNvPr>
          <p:cNvSpPr>
            <a:spLocks noGrp="1"/>
          </p:cNvSpPr>
          <p:nvPr>
            <p:ph type="body" idx="1"/>
          </p:nvPr>
        </p:nvSpPr>
        <p:spPr/>
        <p:txBody>
          <a:bodyPr/>
          <a:lstStyle/>
          <a:p>
            <a:pPr marL="25400" indent="0">
              <a:buNone/>
            </a:pPr>
            <a:r>
              <a:rPr lang="ru-RU" dirty="0"/>
              <a:t>Сеть в ядре [2]</a:t>
            </a:r>
          </a:p>
        </p:txBody>
      </p:sp>
      <p:sp>
        <p:nvSpPr>
          <p:cNvPr id="3" name="Slide Number Placeholder 2">
            <a:extLst>
              <a:ext uri="{FF2B5EF4-FFF2-40B4-BE49-F238E27FC236}">
                <a16:creationId xmlns:a16="http://schemas.microsoft.com/office/drawing/2014/main" id="{1B650B28-11B1-4A46-8746-A41FF7D2CD69}"/>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56</a:t>
            </a:fld>
            <a:endParaRPr/>
          </a:p>
        </p:txBody>
      </p:sp>
      <p:pic>
        <p:nvPicPr>
          <p:cNvPr id="5" name="Picture 4">
            <a:extLst>
              <a:ext uri="{FF2B5EF4-FFF2-40B4-BE49-F238E27FC236}">
                <a16:creationId xmlns:a16="http://schemas.microsoft.com/office/drawing/2014/main" id="{FC57BD94-E8A0-42D8-8B45-179FD90AC52C}"/>
              </a:ext>
            </a:extLst>
          </p:cNvPr>
          <p:cNvPicPr>
            <a:picLocks noChangeAspect="1"/>
          </p:cNvPicPr>
          <p:nvPr/>
        </p:nvPicPr>
        <p:blipFill>
          <a:blip r:embed="rId3"/>
          <a:stretch>
            <a:fillRect/>
          </a:stretch>
        </p:blipFill>
        <p:spPr>
          <a:xfrm>
            <a:off x="982569" y="1612532"/>
            <a:ext cx="7740131" cy="5071868"/>
          </a:xfrm>
          <a:prstGeom prst="rect">
            <a:avLst/>
          </a:prstGeom>
        </p:spPr>
      </p:pic>
    </p:spTree>
    <p:extLst>
      <p:ext uri="{BB962C8B-B14F-4D97-AF65-F5344CB8AC3E}">
        <p14:creationId xmlns:p14="http://schemas.microsoft.com/office/powerpoint/2010/main" val="3357416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[1]</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57</a:t>
            </a:fld>
            <a:endParaRPr/>
          </a:p>
        </p:txBody>
      </p:sp>
      <p:pic>
        <p:nvPicPr>
          <p:cNvPr id="5" name="Picture 4">
            <a:extLst>
              <a:ext uri="{FF2B5EF4-FFF2-40B4-BE49-F238E27FC236}">
                <a16:creationId xmlns:a16="http://schemas.microsoft.com/office/drawing/2014/main" id="{3CF8F767-DF68-40A1-A2BF-0F55053A4087}"/>
              </a:ext>
            </a:extLst>
          </p:cNvPr>
          <p:cNvPicPr>
            <a:picLocks noChangeAspect="1"/>
          </p:cNvPicPr>
          <p:nvPr/>
        </p:nvPicPr>
        <p:blipFill>
          <a:blip r:embed="rId3"/>
          <a:stretch>
            <a:fillRect/>
          </a:stretch>
        </p:blipFill>
        <p:spPr>
          <a:xfrm>
            <a:off x="3250580" y="1612532"/>
            <a:ext cx="4605454" cy="461782"/>
          </a:xfrm>
          <a:prstGeom prst="rect">
            <a:avLst/>
          </a:prstGeom>
        </p:spPr>
      </p:pic>
    </p:spTree>
    <p:extLst>
      <p:ext uri="{BB962C8B-B14F-4D97-AF65-F5344CB8AC3E}">
        <p14:creationId xmlns:p14="http://schemas.microsoft.com/office/powerpoint/2010/main" val="791294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[1]</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58</a:t>
            </a:fld>
            <a:endParaRPr/>
          </a:p>
        </p:txBody>
      </p:sp>
      <p:pic>
        <p:nvPicPr>
          <p:cNvPr id="6" name="Picture 5">
            <a:extLst>
              <a:ext uri="{FF2B5EF4-FFF2-40B4-BE49-F238E27FC236}">
                <a16:creationId xmlns:a16="http://schemas.microsoft.com/office/drawing/2014/main" id="{25D824E9-937A-4C17-8F4E-D87464549F91}"/>
              </a:ext>
            </a:extLst>
          </p:cNvPr>
          <p:cNvPicPr>
            <a:picLocks noChangeAspect="1"/>
          </p:cNvPicPr>
          <p:nvPr/>
        </p:nvPicPr>
        <p:blipFill>
          <a:blip r:embed="rId3"/>
          <a:stretch>
            <a:fillRect/>
          </a:stretch>
        </p:blipFill>
        <p:spPr>
          <a:xfrm>
            <a:off x="1869867" y="1663737"/>
            <a:ext cx="6008470" cy="2924801"/>
          </a:xfrm>
          <a:prstGeom prst="rect">
            <a:avLst/>
          </a:prstGeom>
        </p:spPr>
      </p:pic>
    </p:spTree>
    <p:extLst>
      <p:ext uri="{BB962C8B-B14F-4D97-AF65-F5344CB8AC3E}">
        <p14:creationId xmlns:p14="http://schemas.microsoft.com/office/powerpoint/2010/main" val="920759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[1]</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59</a:t>
            </a:fld>
            <a:endParaRPr/>
          </a:p>
        </p:txBody>
      </p:sp>
      <p:pic>
        <p:nvPicPr>
          <p:cNvPr id="6" name="Picture 5">
            <a:extLst>
              <a:ext uri="{FF2B5EF4-FFF2-40B4-BE49-F238E27FC236}">
                <a16:creationId xmlns:a16="http://schemas.microsoft.com/office/drawing/2014/main" id="{25D824E9-937A-4C17-8F4E-D87464549F91}"/>
              </a:ext>
            </a:extLst>
          </p:cNvPr>
          <p:cNvPicPr>
            <a:picLocks noChangeAspect="1"/>
          </p:cNvPicPr>
          <p:nvPr/>
        </p:nvPicPr>
        <p:blipFill>
          <a:blip r:embed="rId3"/>
          <a:stretch>
            <a:fillRect/>
          </a:stretch>
        </p:blipFill>
        <p:spPr>
          <a:xfrm>
            <a:off x="1869867" y="1663737"/>
            <a:ext cx="6008470" cy="2924801"/>
          </a:xfrm>
          <a:prstGeom prst="rect">
            <a:avLst/>
          </a:prstGeom>
        </p:spPr>
      </p:pic>
      <p:pic>
        <p:nvPicPr>
          <p:cNvPr id="8" name="Picture 7">
            <a:extLst>
              <a:ext uri="{FF2B5EF4-FFF2-40B4-BE49-F238E27FC236}">
                <a16:creationId xmlns:a16="http://schemas.microsoft.com/office/drawing/2014/main" id="{C1EA0BC3-998E-4624-A189-5D78B4C6860C}"/>
              </a:ext>
            </a:extLst>
          </p:cNvPr>
          <p:cNvPicPr>
            <a:picLocks noChangeAspect="1"/>
          </p:cNvPicPr>
          <p:nvPr/>
        </p:nvPicPr>
        <p:blipFill>
          <a:blip r:embed="rId4"/>
          <a:stretch>
            <a:fillRect/>
          </a:stretch>
        </p:blipFill>
        <p:spPr>
          <a:xfrm>
            <a:off x="1972622" y="1612532"/>
            <a:ext cx="7472457" cy="4152706"/>
          </a:xfrm>
          <a:prstGeom prst="rect">
            <a:avLst/>
          </a:prstGeom>
        </p:spPr>
      </p:pic>
    </p:spTree>
    <p:extLst>
      <p:ext uri="{BB962C8B-B14F-4D97-AF65-F5344CB8AC3E}">
        <p14:creationId xmlns:p14="http://schemas.microsoft.com/office/powerpoint/2010/main" val="2325725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t>IPC. Доменные UNIX сокеты [1]</a:t>
            </a:r>
          </a:p>
          <a:p>
            <a:pPr marL="25400" indent="0">
              <a:buNone/>
            </a:pPr>
            <a:endParaRPr lang="ru-RU" dirty="0"/>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a:t>
            </a:fld>
            <a:endParaRPr/>
          </a:p>
        </p:txBody>
      </p:sp>
      <p:pic>
        <p:nvPicPr>
          <p:cNvPr id="7" name="Picture 6">
            <a:extLst>
              <a:ext uri="{FF2B5EF4-FFF2-40B4-BE49-F238E27FC236}">
                <a16:creationId xmlns:a16="http://schemas.microsoft.com/office/drawing/2014/main" id="{97294549-B0A8-45D3-813A-6F7CEDD34C58}"/>
              </a:ext>
            </a:extLst>
          </p:cNvPr>
          <p:cNvPicPr>
            <a:picLocks noChangeAspect="1"/>
          </p:cNvPicPr>
          <p:nvPr/>
        </p:nvPicPr>
        <p:blipFill>
          <a:blip r:embed="rId3"/>
          <a:stretch>
            <a:fillRect/>
          </a:stretch>
        </p:blipFill>
        <p:spPr>
          <a:xfrm>
            <a:off x="982569" y="1444374"/>
            <a:ext cx="5268769" cy="5335568"/>
          </a:xfrm>
          <a:prstGeom prst="rect">
            <a:avLst/>
          </a:prstGeom>
        </p:spPr>
      </p:pic>
    </p:spTree>
    <p:extLst>
      <p:ext uri="{BB962C8B-B14F-4D97-AF65-F5344CB8AC3E}">
        <p14:creationId xmlns:p14="http://schemas.microsoft.com/office/powerpoint/2010/main" val="3942217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[1]</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60</a:t>
            </a:fld>
            <a:endParaRPr/>
          </a:p>
        </p:txBody>
      </p:sp>
      <p:pic>
        <p:nvPicPr>
          <p:cNvPr id="6" name="Picture 5">
            <a:extLst>
              <a:ext uri="{FF2B5EF4-FFF2-40B4-BE49-F238E27FC236}">
                <a16:creationId xmlns:a16="http://schemas.microsoft.com/office/drawing/2014/main" id="{25D824E9-937A-4C17-8F4E-D87464549F91}"/>
              </a:ext>
            </a:extLst>
          </p:cNvPr>
          <p:cNvPicPr>
            <a:picLocks noChangeAspect="1"/>
          </p:cNvPicPr>
          <p:nvPr/>
        </p:nvPicPr>
        <p:blipFill>
          <a:blip r:embed="rId3"/>
          <a:stretch>
            <a:fillRect/>
          </a:stretch>
        </p:blipFill>
        <p:spPr>
          <a:xfrm>
            <a:off x="1869867" y="1663737"/>
            <a:ext cx="6008470" cy="2924801"/>
          </a:xfrm>
          <a:prstGeom prst="rect">
            <a:avLst/>
          </a:prstGeom>
        </p:spPr>
      </p:pic>
      <p:pic>
        <p:nvPicPr>
          <p:cNvPr id="8" name="Picture 7">
            <a:extLst>
              <a:ext uri="{FF2B5EF4-FFF2-40B4-BE49-F238E27FC236}">
                <a16:creationId xmlns:a16="http://schemas.microsoft.com/office/drawing/2014/main" id="{C1EA0BC3-998E-4624-A189-5D78B4C6860C}"/>
              </a:ext>
            </a:extLst>
          </p:cNvPr>
          <p:cNvPicPr>
            <a:picLocks noChangeAspect="1"/>
          </p:cNvPicPr>
          <p:nvPr/>
        </p:nvPicPr>
        <p:blipFill>
          <a:blip r:embed="rId4"/>
          <a:stretch>
            <a:fillRect/>
          </a:stretch>
        </p:blipFill>
        <p:spPr>
          <a:xfrm>
            <a:off x="1972622" y="1612532"/>
            <a:ext cx="7472457" cy="4152706"/>
          </a:xfrm>
          <a:prstGeom prst="rect">
            <a:avLst/>
          </a:prstGeom>
        </p:spPr>
      </p:pic>
      <p:pic>
        <p:nvPicPr>
          <p:cNvPr id="5" name="Picture 4">
            <a:extLst>
              <a:ext uri="{FF2B5EF4-FFF2-40B4-BE49-F238E27FC236}">
                <a16:creationId xmlns:a16="http://schemas.microsoft.com/office/drawing/2014/main" id="{71D464FC-AB37-4A9D-BF05-00A56BEE4154}"/>
              </a:ext>
            </a:extLst>
          </p:cNvPr>
          <p:cNvPicPr>
            <a:picLocks noChangeAspect="1"/>
          </p:cNvPicPr>
          <p:nvPr/>
        </p:nvPicPr>
        <p:blipFill>
          <a:blip r:embed="rId5"/>
          <a:stretch>
            <a:fillRect/>
          </a:stretch>
        </p:blipFill>
        <p:spPr>
          <a:xfrm>
            <a:off x="1869867" y="1636719"/>
            <a:ext cx="7575212" cy="4173770"/>
          </a:xfrm>
          <a:prstGeom prst="rect">
            <a:avLst/>
          </a:prstGeom>
        </p:spPr>
      </p:pic>
    </p:spTree>
    <p:extLst>
      <p:ext uri="{BB962C8B-B14F-4D97-AF65-F5344CB8AC3E}">
        <p14:creationId xmlns:p14="http://schemas.microsoft.com/office/powerpoint/2010/main" val="9320668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2</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61</a:t>
            </a:fld>
            <a:endParaRPr/>
          </a:p>
        </p:txBody>
      </p:sp>
      <p:pic>
        <p:nvPicPr>
          <p:cNvPr id="7" name="Picture 6">
            <a:extLst>
              <a:ext uri="{FF2B5EF4-FFF2-40B4-BE49-F238E27FC236}">
                <a16:creationId xmlns:a16="http://schemas.microsoft.com/office/drawing/2014/main" id="{F99843C6-7F2C-4EF3-9375-86CDCCFD573F}"/>
              </a:ext>
            </a:extLst>
          </p:cNvPr>
          <p:cNvPicPr>
            <a:picLocks noChangeAspect="1"/>
          </p:cNvPicPr>
          <p:nvPr/>
        </p:nvPicPr>
        <p:blipFill>
          <a:blip r:embed="rId3"/>
          <a:stretch>
            <a:fillRect/>
          </a:stretch>
        </p:blipFill>
        <p:spPr>
          <a:xfrm>
            <a:off x="3250580" y="1612532"/>
            <a:ext cx="4605454" cy="461782"/>
          </a:xfrm>
          <a:prstGeom prst="rect">
            <a:avLst/>
          </a:prstGeom>
        </p:spPr>
      </p:pic>
    </p:spTree>
    <p:extLst>
      <p:ext uri="{BB962C8B-B14F-4D97-AF65-F5344CB8AC3E}">
        <p14:creationId xmlns:p14="http://schemas.microsoft.com/office/powerpoint/2010/main" val="1894930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2</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62</a:t>
            </a:fld>
            <a:endParaRPr/>
          </a:p>
        </p:txBody>
      </p:sp>
      <p:pic>
        <p:nvPicPr>
          <p:cNvPr id="7" name="Picture 6">
            <a:extLst>
              <a:ext uri="{FF2B5EF4-FFF2-40B4-BE49-F238E27FC236}">
                <a16:creationId xmlns:a16="http://schemas.microsoft.com/office/drawing/2014/main" id="{F99843C6-7F2C-4EF3-9375-86CDCCFD573F}"/>
              </a:ext>
            </a:extLst>
          </p:cNvPr>
          <p:cNvPicPr>
            <a:picLocks noChangeAspect="1"/>
          </p:cNvPicPr>
          <p:nvPr/>
        </p:nvPicPr>
        <p:blipFill>
          <a:blip r:embed="rId3"/>
          <a:stretch>
            <a:fillRect/>
          </a:stretch>
        </p:blipFill>
        <p:spPr>
          <a:xfrm>
            <a:off x="3250580" y="1612532"/>
            <a:ext cx="4605454" cy="461782"/>
          </a:xfrm>
          <a:prstGeom prst="rect">
            <a:avLst/>
          </a:prstGeom>
        </p:spPr>
      </p:pic>
      <p:pic>
        <p:nvPicPr>
          <p:cNvPr id="5" name="Picture 4">
            <a:extLst>
              <a:ext uri="{FF2B5EF4-FFF2-40B4-BE49-F238E27FC236}">
                <a16:creationId xmlns:a16="http://schemas.microsoft.com/office/drawing/2014/main" id="{C1D76C88-12EC-4856-91B0-4B57AFD001BD}"/>
              </a:ext>
            </a:extLst>
          </p:cNvPr>
          <p:cNvPicPr>
            <a:picLocks noChangeAspect="1"/>
          </p:cNvPicPr>
          <p:nvPr/>
        </p:nvPicPr>
        <p:blipFill>
          <a:blip r:embed="rId4"/>
          <a:stretch>
            <a:fillRect/>
          </a:stretch>
        </p:blipFill>
        <p:spPr>
          <a:xfrm>
            <a:off x="1522144" y="1612532"/>
            <a:ext cx="6562632" cy="3149039"/>
          </a:xfrm>
          <a:prstGeom prst="rect">
            <a:avLst/>
          </a:prstGeom>
        </p:spPr>
      </p:pic>
    </p:spTree>
    <p:extLst>
      <p:ext uri="{BB962C8B-B14F-4D97-AF65-F5344CB8AC3E}">
        <p14:creationId xmlns:p14="http://schemas.microsoft.com/office/powerpoint/2010/main" val="26201232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2</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63</a:t>
            </a:fld>
            <a:endParaRPr/>
          </a:p>
        </p:txBody>
      </p:sp>
      <p:pic>
        <p:nvPicPr>
          <p:cNvPr id="7" name="Picture 6">
            <a:extLst>
              <a:ext uri="{FF2B5EF4-FFF2-40B4-BE49-F238E27FC236}">
                <a16:creationId xmlns:a16="http://schemas.microsoft.com/office/drawing/2014/main" id="{F99843C6-7F2C-4EF3-9375-86CDCCFD573F}"/>
              </a:ext>
            </a:extLst>
          </p:cNvPr>
          <p:cNvPicPr>
            <a:picLocks noChangeAspect="1"/>
          </p:cNvPicPr>
          <p:nvPr/>
        </p:nvPicPr>
        <p:blipFill>
          <a:blip r:embed="rId3"/>
          <a:stretch>
            <a:fillRect/>
          </a:stretch>
        </p:blipFill>
        <p:spPr>
          <a:xfrm>
            <a:off x="3250580" y="1612532"/>
            <a:ext cx="4605454" cy="461782"/>
          </a:xfrm>
          <a:prstGeom prst="rect">
            <a:avLst/>
          </a:prstGeom>
        </p:spPr>
      </p:pic>
      <p:pic>
        <p:nvPicPr>
          <p:cNvPr id="5" name="Picture 4">
            <a:extLst>
              <a:ext uri="{FF2B5EF4-FFF2-40B4-BE49-F238E27FC236}">
                <a16:creationId xmlns:a16="http://schemas.microsoft.com/office/drawing/2014/main" id="{C1D76C88-12EC-4856-91B0-4B57AFD001BD}"/>
              </a:ext>
            </a:extLst>
          </p:cNvPr>
          <p:cNvPicPr>
            <a:picLocks noChangeAspect="1"/>
          </p:cNvPicPr>
          <p:nvPr/>
        </p:nvPicPr>
        <p:blipFill>
          <a:blip r:embed="rId4"/>
          <a:stretch>
            <a:fillRect/>
          </a:stretch>
        </p:blipFill>
        <p:spPr>
          <a:xfrm>
            <a:off x="1522144" y="1612532"/>
            <a:ext cx="6562632" cy="3149039"/>
          </a:xfrm>
          <a:prstGeom prst="rect">
            <a:avLst/>
          </a:prstGeom>
        </p:spPr>
      </p:pic>
      <p:pic>
        <p:nvPicPr>
          <p:cNvPr id="6" name="Picture 5">
            <a:extLst>
              <a:ext uri="{FF2B5EF4-FFF2-40B4-BE49-F238E27FC236}">
                <a16:creationId xmlns:a16="http://schemas.microsoft.com/office/drawing/2014/main" id="{37A0839B-9DE7-4753-940E-AB263F180F8E}"/>
              </a:ext>
            </a:extLst>
          </p:cNvPr>
          <p:cNvPicPr>
            <a:picLocks noChangeAspect="1"/>
          </p:cNvPicPr>
          <p:nvPr/>
        </p:nvPicPr>
        <p:blipFill>
          <a:blip r:embed="rId5"/>
          <a:stretch>
            <a:fillRect/>
          </a:stretch>
        </p:blipFill>
        <p:spPr>
          <a:xfrm>
            <a:off x="1633653" y="1612532"/>
            <a:ext cx="8502806" cy="3822440"/>
          </a:xfrm>
          <a:prstGeom prst="rect">
            <a:avLst/>
          </a:prstGeom>
        </p:spPr>
      </p:pic>
    </p:spTree>
    <p:extLst>
      <p:ext uri="{BB962C8B-B14F-4D97-AF65-F5344CB8AC3E}">
        <p14:creationId xmlns:p14="http://schemas.microsoft.com/office/powerpoint/2010/main" val="1664277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2</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64</a:t>
            </a:fld>
            <a:endParaRPr/>
          </a:p>
        </p:txBody>
      </p:sp>
      <p:pic>
        <p:nvPicPr>
          <p:cNvPr id="7" name="Picture 6">
            <a:extLst>
              <a:ext uri="{FF2B5EF4-FFF2-40B4-BE49-F238E27FC236}">
                <a16:creationId xmlns:a16="http://schemas.microsoft.com/office/drawing/2014/main" id="{F99843C6-7F2C-4EF3-9375-86CDCCFD573F}"/>
              </a:ext>
            </a:extLst>
          </p:cNvPr>
          <p:cNvPicPr>
            <a:picLocks noChangeAspect="1"/>
          </p:cNvPicPr>
          <p:nvPr/>
        </p:nvPicPr>
        <p:blipFill>
          <a:blip r:embed="rId3"/>
          <a:stretch>
            <a:fillRect/>
          </a:stretch>
        </p:blipFill>
        <p:spPr>
          <a:xfrm>
            <a:off x="3250580" y="1612532"/>
            <a:ext cx="4605454" cy="461782"/>
          </a:xfrm>
          <a:prstGeom prst="rect">
            <a:avLst/>
          </a:prstGeom>
        </p:spPr>
      </p:pic>
      <p:pic>
        <p:nvPicPr>
          <p:cNvPr id="8" name="Picture 7">
            <a:extLst>
              <a:ext uri="{FF2B5EF4-FFF2-40B4-BE49-F238E27FC236}">
                <a16:creationId xmlns:a16="http://schemas.microsoft.com/office/drawing/2014/main" id="{F6AAD72A-5013-4266-B5ED-A61F5E8E4076}"/>
              </a:ext>
            </a:extLst>
          </p:cNvPr>
          <p:cNvPicPr>
            <a:picLocks noChangeAspect="1"/>
          </p:cNvPicPr>
          <p:nvPr/>
        </p:nvPicPr>
        <p:blipFill>
          <a:blip r:embed="rId4"/>
          <a:stretch>
            <a:fillRect/>
          </a:stretch>
        </p:blipFill>
        <p:spPr>
          <a:xfrm>
            <a:off x="1785462" y="1573042"/>
            <a:ext cx="8621075" cy="5546225"/>
          </a:xfrm>
          <a:prstGeom prst="rect">
            <a:avLst/>
          </a:prstGeom>
        </p:spPr>
      </p:pic>
    </p:spTree>
    <p:extLst>
      <p:ext uri="{BB962C8B-B14F-4D97-AF65-F5344CB8AC3E}">
        <p14:creationId xmlns:p14="http://schemas.microsoft.com/office/powerpoint/2010/main" val="32530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2</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65</a:t>
            </a:fld>
            <a:endParaRPr/>
          </a:p>
        </p:txBody>
      </p:sp>
      <p:pic>
        <p:nvPicPr>
          <p:cNvPr id="7" name="Picture 6">
            <a:extLst>
              <a:ext uri="{FF2B5EF4-FFF2-40B4-BE49-F238E27FC236}">
                <a16:creationId xmlns:a16="http://schemas.microsoft.com/office/drawing/2014/main" id="{F99843C6-7F2C-4EF3-9375-86CDCCFD573F}"/>
              </a:ext>
            </a:extLst>
          </p:cNvPr>
          <p:cNvPicPr>
            <a:picLocks noChangeAspect="1"/>
          </p:cNvPicPr>
          <p:nvPr/>
        </p:nvPicPr>
        <p:blipFill>
          <a:blip r:embed="rId3"/>
          <a:stretch>
            <a:fillRect/>
          </a:stretch>
        </p:blipFill>
        <p:spPr>
          <a:xfrm>
            <a:off x="3250580" y="1612532"/>
            <a:ext cx="4605454" cy="461782"/>
          </a:xfrm>
          <a:prstGeom prst="rect">
            <a:avLst/>
          </a:prstGeom>
        </p:spPr>
      </p:pic>
      <p:pic>
        <p:nvPicPr>
          <p:cNvPr id="8" name="Picture 7">
            <a:extLst>
              <a:ext uri="{FF2B5EF4-FFF2-40B4-BE49-F238E27FC236}">
                <a16:creationId xmlns:a16="http://schemas.microsoft.com/office/drawing/2014/main" id="{F6AAD72A-5013-4266-B5ED-A61F5E8E4076}"/>
              </a:ext>
            </a:extLst>
          </p:cNvPr>
          <p:cNvPicPr>
            <a:picLocks noChangeAspect="1"/>
          </p:cNvPicPr>
          <p:nvPr/>
        </p:nvPicPr>
        <p:blipFill>
          <a:blip r:embed="rId4"/>
          <a:stretch>
            <a:fillRect/>
          </a:stretch>
        </p:blipFill>
        <p:spPr>
          <a:xfrm>
            <a:off x="1785462" y="1573042"/>
            <a:ext cx="8621075" cy="5546225"/>
          </a:xfrm>
          <a:prstGeom prst="rect">
            <a:avLst/>
          </a:prstGeom>
        </p:spPr>
      </p:pic>
      <p:pic>
        <p:nvPicPr>
          <p:cNvPr id="5" name="Picture 4">
            <a:extLst>
              <a:ext uri="{FF2B5EF4-FFF2-40B4-BE49-F238E27FC236}">
                <a16:creationId xmlns:a16="http://schemas.microsoft.com/office/drawing/2014/main" id="{98EA19CE-93B2-4A47-93F2-82E4D1D1A872}"/>
              </a:ext>
            </a:extLst>
          </p:cNvPr>
          <p:cNvPicPr>
            <a:picLocks noChangeAspect="1"/>
          </p:cNvPicPr>
          <p:nvPr/>
        </p:nvPicPr>
        <p:blipFill>
          <a:blip r:embed="rId5"/>
          <a:stretch>
            <a:fillRect/>
          </a:stretch>
        </p:blipFill>
        <p:spPr>
          <a:xfrm>
            <a:off x="1869523" y="1573042"/>
            <a:ext cx="8227906" cy="5360172"/>
          </a:xfrm>
          <a:prstGeom prst="rect">
            <a:avLst/>
          </a:prstGeom>
        </p:spPr>
      </p:pic>
    </p:spTree>
    <p:extLst>
      <p:ext uri="{BB962C8B-B14F-4D97-AF65-F5344CB8AC3E}">
        <p14:creationId xmlns:p14="http://schemas.microsoft.com/office/powerpoint/2010/main" val="3871793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2</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66</a:t>
            </a:fld>
            <a:endParaRPr/>
          </a:p>
        </p:txBody>
      </p:sp>
      <p:pic>
        <p:nvPicPr>
          <p:cNvPr id="7" name="Picture 6">
            <a:extLst>
              <a:ext uri="{FF2B5EF4-FFF2-40B4-BE49-F238E27FC236}">
                <a16:creationId xmlns:a16="http://schemas.microsoft.com/office/drawing/2014/main" id="{F99843C6-7F2C-4EF3-9375-86CDCCFD573F}"/>
              </a:ext>
            </a:extLst>
          </p:cNvPr>
          <p:cNvPicPr>
            <a:picLocks noChangeAspect="1"/>
          </p:cNvPicPr>
          <p:nvPr/>
        </p:nvPicPr>
        <p:blipFill>
          <a:blip r:embed="rId3"/>
          <a:stretch>
            <a:fillRect/>
          </a:stretch>
        </p:blipFill>
        <p:spPr>
          <a:xfrm>
            <a:off x="3250580" y="1612532"/>
            <a:ext cx="4605454" cy="461782"/>
          </a:xfrm>
          <a:prstGeom prst="rect">
            <a:avLst/>
          </a:prstGeom>
        </p:spPr>
      </p:pic>
      <p:pic>
        <p:nvPicPr>
          <p:cNvPr id="6" name="Picture 5">
            <a:extLst>
              <a:ext uri="{FF2B5EF4-FFF2-40B4-BE49-F238E27FC236}">
                <a16:creationId xmlns:a16="http://schemas.microsoft.com/office/drawing/2014/main" id="{CF3A999C-0A0D-41E6-B130-F64736AE5E41}"/>
              </a:ext>
            </a:extLst>
          </p:cNvPr>
          <p:cNvPicPr>
            <a:picLocks noChangeAspect="1"/>
          </p:cNvPicPr>
          <p:nvPr/>
        </p:nvPicPr>
        <p:blipFill>
          <a:blip r:embed="rId4"/>
          <a:stretch>
            <a:fillRect/>
          </a:stretch>
        </p:blipFill>
        <p:spPr>
          <a:xfrm>
            <a:off x="1498276" y="1612532"/>
            <a:ext cx="8408482" cy="5190173"/>
          </a:xfrm>
          <a:prstGeom prst="rect">
            <a:avLst/>
          </a:prstGeom>
        </p:spPr>
      </p:pic>
    </p:spTree>
    <p:extLst>
      <p:ext uri="{BB962C8B-B14F-4D97-AF65-F5344CB8AC3E}">
        <p14:creationId xmlns:p14="http://schemas.microsoft.com/office/powerpoint/2010/main" val="1472986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3</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67</a:t>
            </a:fld>
            <a:endParaRPr/>
          </a:p>
        </p:txBody>
      </p:sp>
      <p:pic>
        <p:nvPicPr>
          <p:cNvPr id="5" name="Picture 4">
            <a:extLst>
              <a:ext uri="{FF2B5EF4-FFF2-40B4-BE49-F238E27FC236}">
                <a16:creationId xmlns:a16="http://schemas.microsoft.com/office/drawing/2014/main" id="{B563F177-5533-4FC8-B3D6-0B7A4B6A548C}"/>
              </a:ext>
            </a:extLst>
          </p:cNvPr>
          <p:cNvPicPr>
            <a:picLocks noChangeAspect="1"/>
          </p:cNvPicPr>
          <p:nvPr/>
        </p:nvPicPr>
        <p:blipFill>
          <a:blip r:embed="rId3"/>
          <a:stretch>
            <a:fillRect/>
          </a:stretch>
        </p:blipFill>
        <p:spPr>
          <a:xfrm>
            <a:off x="2117918" y="1556872"/>
            <a:ext cx="7455595" cy="4298795"/>
          </a:xfrm>
          <a:prstGeom prst="rect">
            <a:avLst/>
          </a:prstGeom>
        </p:spPr>
      </p:pic>
    </p:spTree>
    <p:extLst>
      <p:ext uri="{BB962C8B-B14F-4D97-AF65-F5344CB8AC3E}">
        <p14:creationId xmlns:p14="http://schemas.microsoft.com/office/powerpoint/2010/main" val="55871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4</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68</a:t>
            </a:fld>
            <a:endParaRPr/>
          </a:p>
        </p:txBody>
      </p:sp>
      <p:pic>
        <p:nvPicPr>
          <p:cNvPr id="6" name="Picture 5">
            <a:extLst>
              <a:ext uri="{FF2B5EF4-FFF2-40B4-BE49-F238E27FC236}">
                <a16:creationId xmlns:a16="http://schemas.microsoft.com/office/drawing/2014/main" id="{BC66B7CB-46DE-41C8-B36D-E0D375114212}"/>
              </a:ext>
            </a:extLst>
          </p:cNvPr>
          <p:cNvPicPr>
            <a:picLocks noChangeAspect="1"/>
          </p:cNvPicPr>
          <p:nvPr/>
        </p:nvPicPr>
        <p:blipFill>
          <a:blip r:embed="rId3"/>
          <a:stretch>
            <a:fillRect/>
          </a:stretch>
        </p:blipFill>
        <p:spPr>
          <a:xfrm>
            <a:off x="982569" y="1488687"/>
            <a:ext cx="6350915" cy="4714965"/>
          </a:xfrm>
          <a:prstGeom prst="rect">
            <a:avLst/>
          </a:prstGeom>
        </p:spPr>
      </p:pic>
      <p:sp>
        <p:nvSpPr>
          <p:cNvPr id="7" name="TextBox 6">
            <a:extLst>
              <a:ext uri="{FF2B5EF4-FFF2-40B4-BE49-F238E27FC236}">
                <a16:creationId xmlns:a16="http://schemas.microsoft.com/office/drawing/2014/main" id="{A3239156-C19E-4368-BEF3-D24F86B81FB5}"/>
              </a:ext>
            </a:extLst>
          </p:cNvPr>
          <p:cNvSpPr txBox="1"/>
          <p:nvPr/>
        </p:nvSpPr>
        <p:spPr>
          <a:xfrm>
            <a:off x="5999356" y="6278137"/>
            <a:ext cx="2348720" cy="307777"/>
          </a:xfrm>
          <a:prstGeom prst="rect">
            <a:avLst/>
          </a:prstGeom>
          <a:noFill/>
        </p:spPr>
        <p:txBody>
          <a:bodyPr wrap="none" rtlCol="0">
            <a:spAutoFit/>
          </a:bodyPr>
          <a:lstStyle/>
          <a:p>
            <a:r>
              <a:rPr lang="sv-SE" b="0" i="0" u="none" strike="noStrike" dirty="0">
                <a:solidFill>
                  <a:srgbClr val="3991EF"/>
                </a:solidFill>
                <a:effectLst/>
                <a:latin typeface="Open Sans" panose="020B0606030504020204" pitchFamily="34" charset="0"/>
                <a:hlinkClick r:id="rId4"/>
              </a:rPr>
              <a:t>8_net/1_socket_protocol.c</a:t>
            </a:r>
            <a:endParaRPr lang="ru-RU" dirty="0"/>
          </a:p>
        </p:txBody>
      </p:sp>
    </p:spTree>
    <p:extLst>
      <p:ext uri="{BB962C8B-B14F-4D97-AF65-F5344CB8AC3E}">
        <p14:creationId xmlns:p14="http://schemas.microsoft.com/office/powerpoint/2010/main" val="3738976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5</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69</a:t>
            </a:fld>
            <a:endParaRPr/>
          </a:p>
        </p:txBody>
      </p:sp>
      <p:sp>
        <p:nvSpPr>
          <p:cNvPr id="7" name="TextBox 6">
            <a:extLst>
              <a:ext uri="{FF2B5EF4-FFF2-40B4-BE49-F238E27FC236}">
                <a16:creationId xmlns:a16="http://schemas.microsoft.com/office/drawing/2014/main" id="{A3239156-C19E-4368-BEF3-D24F86B81FB5}"/>
              </a:ext>
            </a:extLst>
          </p:cNvPr>
          <p:cNvSpPr txBox="1"/>
          <p:nvPr/>
        </p:nvSpPr>
        <p:spPr>
          <a:xfrm>
            <a:off x="5999356" y="6278137"/>
            <a:ext cx="2348720" cy="307777"/>
          </a:xfrm>
          <a:prstGeom prst="rect">
            <a:avLst/>
          </a:prstGeom>
          <a:noFill/>
        </p:spPr>
        <p:txBody>
          <a:bodyPr wrap="none" rtlCol="0">
            <a:spAutoFit/>
          </a:bodyPr>
          <a:lstStyle/>
          <a:p>
            <a:r>
              <a:rPr lang="sv-SE" b="0" i="0" u="none" strike="noStrike" dirty="0">
                <a:solidFill>
                  <a:srgbClr val="3991EF"/>
                </a:solidFill>
                <a:effectLst/>
                <a:latin typeface="Open Sans" panose="020B0606030504020204" pitchFamily="34" charset="0"/>
                <a:hlinkClick r:id="rId3"/>
              </a:rPr>
              <a:t>8_net/1_socket_protocol.c</a:t>
            </a:r>
            <a:endParaRPr lang="ru-RU" dirty="0"/>
          </a:p>
        </p:txBody>
      </p:sp>
      <p:pic>
        <p:nvPicPr>
          <p:cNvPr id="9" name="Picture 8">
            <a:extLst>
              <a:ext uri="{FF2B5EF4-FFF2-40B4-BE49-F238E27FC236}">
                <a16:creationId xmlns:a16="http://schemas.microsoft.com/office/drawing/2014/main" id="{3AF3589E-2281-46BB-A0D0-DFF50E3818F2}"/>
              </a:ext>
            </a:extLst>
          </p:cNvPr>
          <p:cNvPicPr>
            <a:picLocks noChangeAspect="1"/>
          </p:cNvPicPr>
          <p:nvPr/>
        </p:nvPicPr>
        <p:blipFill>
          <a:blip r:embed="rId4"/>
          <a:stretch>
            <a:fillRect/>
          </a:stretch>
        </p:blipFill>
        <p:spPr>
          <a:xfrm>
            <a:off x="778879" y="1556824"/>
            <a:ext cx="7099260" cy="4354551"/>
          </a:xfrm>
          <a:prstGeom prst="rect">
            <a:avLst/>
          </a:prstGeom>
        </p:spPr>
      </p:pic>
    </p:spTree>
    <p:extLst>
      <p:ext uri="{BB962C8B-B14F-4D97-AF65-F5344CB8AC3E}">
        <p14:creationId xmlns:p14="http://schemas.microsoft.com/office/powerpoint/2010/main" val="1230948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t>IPC. Доменные UNIX сокеты [1]</a:t>
            </a:r>
          </a:p>
          <a:p>
            <a:pPr marL="25400" indent="0">
              <a:buNone/>
            </a:pPr>
            <a:endParaRPr lang="ru-RU" dirty="0"/>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a:t>
            </a:fld>
            <a:endParaRPr/>
          </a:p>
        </p:txBody>
      </p:sp>
      <p:pic>
        <p:nvPicPr>
          <p:cNvPr id="3" name="Picture 2">
            <a:extLst>
              <a:ext uri="{FF2B5EF4-FFF2-40B4-BE49-F238E27FC236}">
                <a16:creationId xmlns:a16="http://schemas.microsoft.com/office/drawing/2014/main" id="{01610D33-5293-4C38-B372-9CD86BACBD32}"/>
              </a:ext>
            </a:extLst>
          </p:cNvPr>
          <p:cNvPicPr>
            <a:picLocks noChangeAspect="1"/>
          </p:cNvPicPr>
          <p:nvPr/>
        </p:nvPicPr>
        <p:blipFill>
          <a:blip r:embed="rId3"/>
          <a:stretch>
            <a:fillRect/>
          </a:stretch>
        </p:blipFill>
        <p:spPr>
          <a:xfrm>
            <a:off x="982569" y="1478309"/>
            <a:ext cx="5436713" cy="4766374"/>
          </a:xfrm>
          <a:prstGeom prst="rect">
            <a:avLst/>
          </a:prstGeom>
        </p:spPr>
      </p:pic>
    </p:spTree>
    <p:extLst>
      <p:ext uri="{BB962C8B-B14F-4D97-AF65-F5344CB8AC3E}">
        <p14:creationId xmlns:p14="http://schemas.microsoft.com/office/powerpoint/2010/main" val="1292886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6</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70</a:t>
            </a:fld>
            <a:endParaRPr/>
          </a:p>
        </p:txBody>
      </p:sp>
      <p:pic>
        <p:nvPicPr>
          <p:cNvPr id="8" name="Picture 7">
            <a:extLst>
              <a:ext uri="{FF2B5EF4-FFF2-40B4-BE49-F238E27FC236}">
                <a16:creationId xmlns:a16="http://schemas.microsoft.com/office/drawing/2014/main" id="{97EAB175-D094-4CDA-8DB0-6A51CE8DC56C}"/>
              </a:ext>
            </a:extLst>
          </p:cNvPr>
          <p:cNvPicPr>
            <a:picLocks noChangeAspect="1"/>
          </p:cNvPicPr>
          <p:nvPr/>
        </p:nvPicPr>
        <p:blipFill>
          <a:blip r:embed="rId3"/>
          <a:stretch>
            <a:fillRect/>
          </a:stretch>
        </p:blipFill>
        <p:spPr>
          <a:xfrm>
            <a:off x="1499839" y="1803714"/>
            <a:ext cx="8123663" cy="4186900"/>
          </a:xfrm>
          <a:prstGeom prst="rect">
            <a:avLst/>
          </a:prstGeom>
        </p:spPr>
      </p:pic>
    </p:spTree>
    <p:extLst>
      <p:ext uri="{BB962C8B-B14F-4D97-AF65-F5344CB8AC3E}">
        <p14:creationId xmlns:p14="http://schemas.microsoft.com/office/powerpoint/2010/main" val="726648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7</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71</a:t>
            </a:fld>
            <a:endParaRPr/>
          </a:p>
        </p:txBody>
      </p:sp>
      <p:pic>
        <p:nvPicPr>
          <p:cNvPr id="6" name="Picture 5">
            <a:extLst>
              <a:ext uri="{FF2B5EF4-FFF2-40B4-BE49-F238E27FC236}">
                <a16:creationId xmlns:a16="http://schemas.microsoft.com/office/drawing/2014/main" id="{CE9EC513-CC73-44A1-8406-A95E50328AAB}"/>
              </a:ext>
            </a:extLst>
          </p:cNvPr>
          <p:cNvPicPr>
            <a:picLocks noChangeAspect="1"/>
          </p:cNvPicPr>
          <p:nvPr/>
        </p:nvPicPr>
        <p:blipFill>
          <a:blip r:embed="rId3"/>
          <a:stretch>
            <a:fillRect/>
          </a:stretch>
        </p:blipFill>
        <p:spPr>
          <a:xfrm>
            <a:off x="3719976" y="1462321"/>
            <a:ext cx="2881545" cy="1604198"/>
          </a:xfrm>
          <a:prstGeom prst="rect">
            <a:avLst/>
          </a:prstGeom>
        </p:spPr>
      </p:pic>
    </p:spTree>
    <p:extLst>
      <p:ext uri="{BB962C8B-B14F-4D97-AF65-F5344CB8AC3E}">
        <p14:creationId xmlns:p14="http://schemas.microsoft.com/office/powerpoint/2010/main" val="3840030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7</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72</a:t>
            </a:fld>
            <a:endParaRPr/>
          </a:p>
        </p:txBody>
      </p:sp>
      <p:pic>
        <p:nvPicPr>
          <p:cNvPr id="6" name="Picture 5">
            <a:extLst>
              <a:ext uri="{FF2B5EF4-FFF2-40B4-BE49-F238E27FC236}">
                <a16:creationId xmlns:a16="http://schemas.microsoft.com/office/drawing/2014/main" id="{CE9EC513-CC73-44A1-8406-A95E50328AAB}"/>
              </a:ext>
            </a:extLst>
          </p:cNvPr>
          <p:cNvPicPr>
            <a:picLocks noChangeAspect="1"/>
          </p:cNvPicPr>
          <p:nvPr/>
        </p:nvPicPr>
        <p:blipFill>
          <a:blip r:embed="rId3"/>
          <a:stretch>
            <a:fillRect/>
          </a:stretch>
        </p:blipFill>
        <p:spPr>
          <a:xfrm>
            <a:off x="3719976" y="1462321"/>
            <a:ext cx="2881545" cy="1604198"/>
          </a:xfrm>
          <a:prstGeom prst="rect">
            <a:avLst/>
          </a:prstGeom>
        </p:spPr>
      </p:pic>
      <p:pic>
        <p:nvPicPr>
          <p:cNvPr id="5" name="Picture 4">
            <a:extLst>
              <a:ext uri="{FF2B5EF4-FFF2-40B4-BE49-F238E27FC236}">
                <a16:creationId xmlns:a16="http://schemas.microsoft.com/office/drawing/2014/main" id="{CB2B4DE1-348A-4B25-BCF4-EA44BA77EA18}"/>
              </a:ext>
            </a:extLst>
          </p:cNvPr>
          <p:cNvPicPr>
            <a:picLocks noChangeAspect="1"/>
          </p:cNvPicPr>
          <p:nvPr/>
        </p:nvPicPr>
        <p:blipFill>
          <a:blip r:embed="rId4"/>
          <a:stretch>
            <a:fillRect/>
          </a:stretch>
        </p:blipFill>
        <p:spPr>
          <a:xfrm>
            <a:off x="3719977" y="1462322"/>
            <a:ext cx="4505964" cy="1604198"/>
          </a:xfrm>
          <a:prstGeom prst="rect">
            <a:avLst/>
          </a:prstGeom>
        </p:spPr>
      </p:pic>
    </p:spTree>
    <p:extLst>
      <p:ext uri="{BB962C8B-B14F-4D97-AF65-F5344CB8AC3E}">
        <p14:creationId xmlns:p14="http://schemas.microsoft.com/office/powerpoint/2010/main" val="2622039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7</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73</a:t>
            </a:fld>
            <a:endParaRPr/>
          </a:p>
        </p:txBody>
      </p:sp>
      <p:pic>
        <p:nvPicPr>
          <p:cNvPr id="6" name="Picture 5">
            <a:extLst>
              <a:ext uri="{FF2B5EF4-FFF2-40B4-BE49-F238E27FC236}">
                <a16:creationId xmlns:a16="http://schemas.microsoft.com/office/drawing/2014/main" id="{CE9EC513-CC73-44A1-8406-A95E50328AAB}"/>
              </a:ext>
            </a:extLst>
          </p:cNvPr>
          <p:cNvPicPr>
            <a:picLocks noChangeAspect="1"/>
          </p:cNvPicPr>
          <p:nvPr/>
        </p:nvPicPr>
        <p:blipFill>
          <a:blip r:embed="rId3"/>
          <a:stretch>
            <a:fillRect/>
          </a:stretch>
        </p:blipFill>
        <p:spPr>
          <a:xfrm>
            <a:off x="3719976" y="1462321"/>
            <a:ext cx="2881545" cy="1604198"/>
          </a:xfrm>
          <a:prstGeom prst="rect">
            <a:avLst/>
          </a:prstGeom>
        </p:spPr>
      </p:pic>
      <p:pic>
        <p:nvPicPr>
          <p:cNvPr id="5" name="Picture 4">
            <a:extLst>
              <a:ext uri="{FF2B5EF4-FFF2-40B4-BE49-F238E27FC236}">
                <a16:creationId xmlns:a16="http://schemas.microsoft.com/office/drawing/2014/main" id="{CB2B4DE1-348A-4B25-BCF4-EA44BA77EA18}"/>
              </a:ext>
            </a:extLst>
          </p:cNvPr>
          <p:cNvPicPr>
            <a:picLocks noChangeAspect="1"/>
          </p:cNvPicPr>
          <p:nvPr/>
        </p:nvPicPr>
        <p:blipFill>
          <a:blip r:embed="rId4"/>
          <a:stretch>
            <a:fillRect/>
          </a:stretch>
        </p:blipFill>
        <p:spPr>
          <a:xfrm>
            <a:off x="3719977" y="1462322"/>
            <a:ext cx="4505964" cy="1604198"/>
          </a:xfrm>
          <a:prstGeom prst="rect">
            <a:avLst/>
          </a:prstGeom>
        </p:spPr>
      </p:pic>
      <p:pic>
        <p:nvPicPr>
          <p:cNvPr id="8" name="Picture 7">
            <a:extLst>
              <a:ext uri="{FF2B5EF4-FFF2-40B4-BE49-F238E27FC236}">
                <a16:creationId xmlns:a16="http://schemas.microsoft.com/office/drawing/2014/main" id="{9E94B0DB-1A78-43D7-8433-8E16A73E484F}"/>
              </a:ext>
            </a:extLst>
          </p:cNvPr>
          <p:cNvPicPr>
            <a:picLocks noChangeAspect="1"/>
          </p:cNvPicPr>
          <p:nvPr/>
        </p:nvPicPr>
        <p:blipFill>
          <a:blip r:embed="rId5"/>
          <a:stretch>
            <a:fillRect/>
          </a:stretch>
        </p:blipFill>
        <p:spPr>
          <a:xfrm>
            <a:off x="3719976" y="1462321"/>
            <a:ext cx="4894341" cy="1885793"/>
          </a:xfrm>
          <a:prstGeom prst="rect">
            <a:avLst/>
          </a:prstGeom>
        </p:spPr>
      </p:pic>
    </p:spTree>
    <p:extLst>
      <p:ext uri="{BB962C8B-B14F-4D97-AF65-F5344CB8AC3E}">
        <p14:creationId xmlns:p14="http://schemas.microsoft.com/office/powerpoint/2010/main" val="6483269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7</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74</a:t>
            </a:fld>
            <a:endParaRPr/>
          </a:p>
        </p:txBody>
      </p:sp>
      <p:pic>
        <p:nvPicPr>
          <p:cNvPr id="6" name="Picture 5">
            <a:extLst>
              <a:ext uri="{FF2B5EF4-FFF2-40B4-BE49-F238E27FC236}">
                <a16:creationId xmlns:a16="http://schemas.microsoft.com/office/drawing/2014/main" id="{CE9EC513-CC73-44A1-8406-A95E50328AAB}"/>
              </a:ext>
            </a:extLst>
          </p:cNvPr>
          <p:cNvPicPr>
            <a:picLocks noChangeAspect="1"/>
          </p:cNvPicPr>
          <p:nvPr/>
        </p:nvPicPr>
        <p:blipFill>
          <a:blip r:embed="rId3"/>
          <a:stretch>
            <a:fillRect/>
          </a:stretch>
        </p:blipFill>
        <p:spPr>
          <a:xfrm>
            <a:off x="3719976" y="1462321"/>
            <a:ext cx="2881545" cy="1604198"/>
          </a:xfrm>
          <a:prstGeom prst="rect">
            <a:avLst/>
          </a:prstGeom>
        </p:spPr>
      </p:pic>
      <p:pic>
        <p:nvPicPr>
          <p:cNvPr id="5" name="Picture 4">
            <a:extLst>
              <a:ext uri="{FF2B5EF4-FFF2-40B4-BE49-F238E27FC236}">
                <a16:creationId xmlns:a16="http://schemas.microsoft.com/office/drawing/2014/main" id="{CB2B4DE1-348A-4B25-BCF4-EA44BA77EA18}"/>
              </a:ext>
            </a:extLst>
          </p:cNvPr>
          <p:cNvPicPr>
            <a:picLocks noChangeAspect="1"/>
          </p:cNvPicPr>
          <p:nvPr/>
        </p:nvPicPr>
        <p:blipFill>
          <a:blip r:embed="rId4"/>
          <a:stretch>
            <a:fillRect/>
          </a:stretch>
        </p:blipFill>
        <p:spPr>
          <a:xfrm>
            <a:off x="3719977" y="1462322"/>
            <a:ext cx="4505964" cy="1604198"/>
          </a:xfrm>
          <a:prstGeom prst="rect">
            <a:avLst/>
          </a:prstGeom>
        </p:spPr>
      </p:pic>
      <p:pic>
        <p:nvPicPr>
          <p:cNvPr id="8" name="Picture 7">
            <a:extLst>
              <a:ext uri="{FF2B5EF4-FFF2-40B4-BE49-F238E27FC236}">
                <a16:creationId xmlns:a16="http://schemas.microsoft.com/office/drawing/2014/main" id="{9E94B0DB-1A78-43D7-8433-8E16A73E484F}"/>
              </a:ext>
            </a:extLst>
          </p:cNvPr>
          <p:cNvPicPr>
            <a:picLocks noChangeAspect="1"/>
          </p:cNvPicPr>
          <p:nvPr/>
        </p:nvPicPr>
        <p:blipFill>
          <a:blip r:embed="rId5"/>
          <a:stretch>
            <a:fillRect/>
          </a:stretch>
        </p:blipFill>
        <p:spPr>
          <a:xfrm>
            <a:off x="3719976" y="1462321"/>
            <a:ext cx="4894341" cy="1885793"/>
          </a:xfrm>
          <a:prstGeom prst="rect">
            <a:avLst/>
          </a:prstGeom>
        </p:spPr>
      </p:pic>
      <p:pic>
        <p:nvPicPr>
          <p:cNvPr id="10" name="Picture 9">
            <a:extLst>
              <a:ext uri="{FF2B5EF4-FFF2-40B4-BE49-F238E27FC236}">
                <a16:creationId xmlns:a16="http://schemas.microsoft.com/office/drawing/2014/main" id="{942B868F-B6DE-484E-ADDA-1746069DCB90}"/>
              </a:ext>
            </a:extLst>
          </p:cNvPr>
          <p:cNvPicPr>
            <a:picLocks noChangeAspect="1"/>
          </p:cNvPicPr>
          <p:nvPr/>
        </p:nvPicPr>
        <p:blipFill>
          <a:blip r:embed="rId6"/>
          <a:stretch>
            <a:fillRect/>
          </a:stretch>
        </p:blipFill>
        <p:spPr>
          <a:xfrm>
            <a:off x="3719975" y="1462320"/>
            <a:ext cx="4894340" cy="3114242"/>
          </a:xfrm>
          <a:prstGeom prst="rect">
            <a:avLst/>
          </a:prstGeom>
        </p:spPr>
      </p:pic>
    </p:spTree>
    <p:extLst>
      <p:ext uri="{BB962C8B-B14F-4D97-AF65-F5344CB8AC3E}">
        <p14:creationId xmlns:p14="http://schemas.microsoft.com/office/powerpoint/2010/main" val="4639028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7</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75</a:t>
            </a:fld>
            <a:endParaRPr/>
          </a:p>
        </p:txBody>
      </p:sp>
      <p:pic>
        <p:nvPicPr>
          <p:cNvPr id="6" name="Picture 5">
            <a:extLst>
              <a:ext uri="{FF2B5EF4-FFF2-40B4-BE49-F238E27FC236}">
                <a16:creationId xmlns:a16="http://schemas.microsoft.com/office/drawing/2014/main" id="{CE9EC513-CC73-44A1-8406-A95E50328AAB}"/>
              </a:ext>
            </a:extLst>
          </p:cNvPr>
          <p:cNvPicPr>
            <a:picLocks noChangeAspect="1"/>
          </p:cNvPicPr>
          <p:nvPr/>
        </p:nvPicPr>
        <p:blipFill>
          <a:blip r:embed="rId3"/>
          <a:stretch>
            <a:fillRect/>
          </a:stretch>
        </p:blipFill>
        <p:spPr>
          <a:xfrm>
            <a:off x="3719976" y="1462321"/>
            <a:ext cx="2881545" cy="1604198"/>
          </a:xfrm>
          <a:prstGeom prst="rect">
            <a:avLst/>
          </a:prstGeom>
        </p:spPr>
      </p:pic>
      <p:pic>
        <p:nvPicPr>
          <p:cNvPr id="5" name="Picture 4">
            <a:extLst>
              <a:ext uri="{FF2B5EF4-FFF2-40B4-BE49-F238E27FC236}">
                <a16:creationId xmlns:a16="http://schemas.microsoft.com/office/drawing/2014/main" id="{CB2B4DE1-348A-4B25-BCF4-EA44BA77EA18}"/>
              </a:ext>
            </a:extLst>
          </p:cNvPr>
          <p:cNvPicPr>
            <a:picLocks noChangeAspect="1"/>
          </p:cNvPicPr>
          <p:nvPr/>
        </p:nvPicPr>
        <p:blipFill>
          <a:blip r:embed="rId4"/>
          <a:stretch>
            <a:fillRect/>
          </a:stretch>
        </p:blipFill>
        <p:spPr>
          <a:xfrm>
            <a:off x="3719977" y="1462322"/>
            <a:ext cx="4505964" cy="1604198"/>
          </a:xfrm>
          <a:prstGeom prst="rect">
            <a:avLst/>
          </a:prstGeom>
        </p:spPr>
      </p:pic>
      <p:pic>
        <p:nvPicPr>
          <p:cNvPr id="8" name="Picture 7">
            <a:extLst>
              <a:ext uri="{FF2B5EF4-FFF2-40B4-BE49-F238E27FC236}">
                <a16:creationId xmlns:a16="http://schemas.microsoft.com/office/drawing/2014/main" id="{9E94B0DB-1A78-43D7-8433-8E16A73E484F}"/>
              </a:ext>
            </a:extLst>
          </p:cNvPr>
          <p:cNvPicPr>
            <a:picLocks noChangeAspect="1"/>
          </p:cNvPicPr>
          <p:nvPr/>
        </p:nvPicPr>
        <p:blipFill>
          <a:blip r:embed="rId5"/>
          <a:stretch>
            <a:fillRect/>
          </a:stretch>
        </p:blipFill>
        <p:spPr>
          <a:xfrm>
            <a:off x="3719976" y="1462321"/>
            <a:ext cx="4894341" cy="1885793"/>
          </a:xfrm>
          <a:prstGeom prst="rect">
            <a:avLst/>
          </a:prstGeom>
        </p:spPr>
      </p:pic>
      <p:pic>
        <p:nvPicPr>
          <p:cNvPr id="10" name="Picture 9">
            <a:extLst>
              <a:ext uri="{FF2B5EF4-FFF2-40B4-BE49-F238E27FC236}">
                <a16:creationId xmlns:a16="http://schemas.microsoft.com/office/drawing/2014/main" id="{942B868F-B6DE-484E-ADDA-1746069DCB90}"/>
              </a:ext>
            </a:extLst>
          </p:cNvPr>
          <p:cNvPicPr>
            <a:picLocks noChangeAspect="1"/>
          </p:cNvPicPr>
          <p:nvPr/>
        </p:nvPicPr>
        <p:blipFill>
          <a:blip r:embed="rId6"/>
          <a:stretch>
            <a:fillRect/>
          </a:stretch>
        </p:blipFill>
        <p:spPr>
          <a:xfrm>
            <a:off x="3719975" y="1462320"/>
            <a:ext cx="4894340" cy="3114242"/>
          </a:xfrm>
          <a:prstGeom prst="rect">
            <a:avLst/>
          </a:prstGeom>
        </p:spPr>
      </p:pic>
      <p:pic>
        <p:nvPicPr>
          <p:cNvPr id="7" name="Picture 6">
            <a:extLst>
              <a:ext uri="{FF2B5EF4-FFF2-40B4-BE49-F238E27FC236}">
                <a16:creationId xmlns:a16="http://schemas.microsoft.com/office/drawing/2014/main" id="{DB798238-E92D-44FD-96A3-0536219C7B9A}"/>
              </a:ext>
            </a:extLst>
          </p:cNvPr>
          <p:cNvPicPr>
            <a:picLocks noChangeAspect="1"/>
          </p:cNvPicPr>
          <p:nvPr/>
        </p:nvPicPr>
        <p:blipFill>
          <a:blip r:embed="rId7"/>
          <a:stretch>
            <a:fillRect/>
          </a:stretch>
        </p:blipFill>
        <p:spPr>
          <a:xfrm>
            <a:off x="2166920" y="1433428"/>
            <a:ext cx="6770781" cy="4912206"/>
          </a:xfrm>
          <a:prstGeom prst="rect">
            <a:avLst/>
          </a:prstGeom>
        </p:spPr>
      </p:pic>
    </p:spTree>
    <p:extLst>
      <p:ext uri="{BB962C8B-B14F-4D97-AF65-F5344CB8AC3E}">
        <p14:creationId xmlns:p14="http://schemas.microsoft.com/office/powerpoint/2010/main" val="2854583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8</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76</a:t>
            </a:fld>
            <a:endParaRPr/>
          </a:p>
        </p:txBody>
      </p:sp>
      <p:pic>
        <p:nvPicPr>
          <p:cNvPr id="9" name="Picture 8">
            <a:extLst>
              <a:ext uri="{FF2B5EF4-FFF2-40B4-BE49-F238E27FC236}">
                <a16:creationId xmlns:a16="http://schemas.microsoft.com/office/drawing/2014/main" id="{025C0230-77FC-4532-819D-0F78201500C5}"/>
              </a:ext>
            </a:extLst>
          </p:cNvPr>
          <p:cNvPicPr>
            <a:picLocks noChangeAspect="1"/>
          </p:cNvPicPr>
          <p:nvPr/>
        </p:nvPicPr>
        <p:blipFill>
          <a:blip r:embed="rId3"/>
          <a:stretch>
            <a:fillRect/>
          </a:stretch>
        </p:blipFill>
        <p:spPr>
          <a:xfrm>
            <a:off x="982569" y="1612531"/>
            <a:ext cx="7536963" cy="4235935"/>
          </a:xfrm>
          <a:prstGeom prst="rect">
            <a:avLst/>
          </a:prstGeom>
        </p:spPr>
      </p:pic>
    </p:spTree>
    <p:extLst>
      <p:ext uri="{BB962C8B-B14F-4D97-AF65-F5344CB8AC3E}">
        <p14:creationId xmlns:p14="http://schemas.microsoft.com/office/powerpoint/2010/main" val="12913481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8</a:t>
            </a:r>
            <a:r>
              <a:rPr lang="en-US" dirty="0"/>
              <a:t>]</a:t>
            </a:r>
            <a:r>
              <a:rPr lang="ru-RU" dirty="0"/>
              <a:t>. Пример поиска адреса</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77</a:t>
            </a:fld>
            <a:endParaRPr/>
          </a:p>
        </p:txBody>
      </p:sp>
      <p:pic>
        <p:nvPicPr>
          <p:cNvPr id="5" name="Picture 4">
            <a:extLst>
              <a:ext uri="{FF2B5EF4-FFF2-40B4-BE49-F238E27FC236}">
                <a16:creationId xmlns:a16="http://schemas.microsoft.com/office/drawing/2014/main" id="{6C8A9B07-A661-49E9-BB70-F35FD56D6871}"/>
              </a:ext>
            </a:extLst>
          </p:cNvPr>
          <p:cNvPicPr>
            <a:picLocks noChangeAspect="1"/>
          </p:cNvPicPr>
          <p:nvPr/>
        </p:nvPicPr>
        <p:blipFill>
          <a:blip r:embed="rId3"/>
          <a:stretch>
            <a:fillRect/>
          </a:stretch>
        </p:blipFill>
        <p:spPr>
          <a:xfrm>
            <a:off x="982569" y="1612532"/>
            <a:ext cx="6475436" cy="4583151"/>
          </a:xfrm>
          <a:prstGeom prst="rect">
            <a:avLst/>
          </a:prstGeom>
        </p:spPr>
      </p:pic>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nl-NL" b="0" i="0" u="none" strike="noStrike" dirty="0">
                <a:solidFill>
                  <a:srgbClr val="3991EF"/>
                </a:solidFill>
                <a:effectLst/>
                <a:latin typeface="Open Sans" panose="020B0606030504020204" pitchFamily="34" charset="0"/>
                <a:hlinkClick r:id="rId4"/>
              </a:rPr>
              <a:t>8_net/2_getaddrinfo.c</a:t>
            </a:r>
            <a:endParaRPr lang="ru-RU" dirty="0"/>
          </a:p>
        </p:txBody>
      </p:sp>
    </p:spTree>
    <p:extLst>
      <p:ext uri="{BB962C8B-B14F-4D97-AF65-F5344CB8AC3E}">
        <p14:creationId xmlns:p14="http://schemas.microsoft.com/office/powerpoint/2010/main" val="30430735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8</a:t>
            </a:r>
            <a:r>
              <a:rPr lang="en-US" dirty="0"/>
              <a:t>]</a:t>
            </a:r>
            <a:r>
              <a:rPr lang="ru-RU" dirty="0"/>
              <a:t>. Пример поиска адреса</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78</a:t>
            </a:fld>
            <a:endParaRPr/>
          </a:p>
        </p:txBody>
      </p:sp>
      <p:pic>
        <p:nvPicPr>
          <p:cNvPr id="5" name="Picture 4">
            <a:extLst>
              <a:ext uri="{FF2B5EF4-FFF2-40B4-BE49-F238E27FC236}">
                <a16:creationId xmlns:a16="http://schemas.microsoft.com/office/drawing/2014/main" id="{6C8A9B07-A661-49E9-BB70-F35FD56D6871}"/>
              </a:ext>
            </a:extLst>
          </p:cNvPr>
          <p:cNvPicPr>
            <a:picLocks noChangeAspect="1"/>
          </p:cNvPicPr>
          <p:nvPr/>
        </p:nvPicPr>
        <p:blipFill>
          <a:blip r:embed="rId3"/>
          <a:stretch>
            <a:fillRect/>
          </a:stretch>
        </p:blipFill>
        <p:spPr>
          <a:xfrm>
            <a:off x="982569" y="1612532"/>
            <a:ext cx="6475436" cy="4583151"/>
          </a:xfrm>
          <a:prstGeom prst="rect">
            <a:avLst/>
          </a:prstGeom>
        </p:spPr>
      </p:pic>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nl-NL" b="0" i="0" u="none" strike="noStrike" dirty="0">
                <a:solidFill>
                  <a:srgbClr val="3991EF"/>
                </a:solidFill>
                <a:effectLst/>
                <a:latin typeface="Open Sans" panose="020B0606030504020204" pitchFamily="34" charset="0"/>
                <a:hlinkClick r:id="rId4"/>
              </a:rPr>
              <a:t>8_net/2_getaddrinfo.c</a:t>
            </a:r>
            <a:endParaRPr lang="ru-RU" dirty="0"/>
          </a:p>
        </p:txBody>
      </p:sp>
      <p:pic>
        <p:nvPicPr>
          <p:cNvPr id="6" name="Picture 5">
            <a:extLst>
              <a:ext uri="{FF2B5EF4-FFF2-40B4-BE49-F238E27FC236}">
                <a16:creationId xmlns:a16="http://schemas.microsoft.com/office/drawing/2014/main" id="{CD92DEC6-8BBC-487E-965B-4C0E34FDB9AA}"/>
              </a:ext>
            </a:extLst>
          </p:cNvPr>
          <p:cNvPicPr>
            <a:picLocks noChangeAspect="1"/>
          </p:cNvPicPr>
          <p:nvPr/>
        </p:nvPicPr>
        <p:blipFill>
          <a:blip r:embed="rId5"/>
          <a:stretch>
            <a:fillRect/>
          </a:stretch>
        </p:blipFill>
        <p:spPr>
          <a:xfrm>
            <a:off x="982569" y="1612532"/>
            <a:ext cx="7113216" cy="4594894"/>
          </a:xfrm>
          <a:prstGeom prst="rect">
            <a:avLst/>
          </a:prstGeom>
        </p:spPr>
      </p:pic>
    </p:spTree>
    <p:extLst>
      <p:ext uri="{BB962C8B-B14F-4D97-AF65-F5344CB8AC3E}">
        <p14:creationId xmlns:p14="http://schemas.microsoft.com/office/powerpoint/2010/main" val="2521089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8</a:t>
            </a:r>
            <a:r>
              <a:rPr lang="en-US" dirty="0"/>
              <a:t>]</a:t>
            </a:r>
            <a:r>
              <a:rPr lang="ru-RU" dirty="0"/>
              <a:t>. Пример поиска адреса</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79</a:t>
            </a:fld>
            <a:endParaRPr/>
          </a:p>
        </p:txBody>
      </p:sp>
      <p:pic>
        <p:nvPicPr>
          <p:cNvPr id="5" name="Picture 4">
            <a:extLst>
              <a:ext uri="{FF2B5EF4-FFF2-40B4-BE49-F238E27FC236}">
                <a16:creationId xmlns:a16="http://schemas.microsoft.com/office/drawing/2014/main" id="{6C8A9B07-A661-49E9-BB70-F35FD56D6871}"/>
              </a:ext>
            </a:extLst>
          </p:cNvPr>
          <p:cNvPicPr>
            <a:picLocks noChangeAspect="1"/>
          </p:cNvPicPr>
          <p:nvPr/>
        </p:nvPicPr>
        <p:blipFill>
          <a:blip r:embed="rId3"/>
          <a:stretch>
            <a:fillRect/>
          </a:stretch>
        </p:blipFill>
        <p:spPr>
          <a:xfrm>
            <a:off x="982569" y="1612532"/>
            <a:ext cx="6475436" cy="4583151"/>
          </a:xfrm>
          <a:prstGeom prst="rect">
            <a:avLst/>
          </a:prstGeom>
        </p:spPr>
      </p:pic>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nl-NL" b="0" i="0" u="none" strike="noStrike" dirty="0">
                <a:solidFill>
                  <a:srgbClr val="3991EF"/>
                </a:solidFill>
                <a:effectLst/>
                <a:latin typeface="Open Sans" panose="020B0606030504020204" pitchFamily="34" charset="0"/>
                <a:hlinkClick r:id="rId4"/>
              </a:rPr>
              <a:t>8_net/2_getaddrinfo.c</a:t>
            </a:r>
            <a:endParaRPr lang="ru-RU" dirty="0"/>
          </a:p>
        </p:txBody>
      </p:sp>
      <p:pic>
        <p:nvPicPr>
          <p:cNvPr id="7" name="Picture 6">
            <a:extLst>
              <a:ext uri="{FF2B5EF4-FFF2-40B4-BE49-F238E27FC236}">
                <a16:creationId xmlns:a16="http://schemas.microsoft.com/office/drawing/2014/main" id="{340B282C-30A6-407D-961C-F3CC0432847E}"/>
              </a:ext>
            </a:extLst>
          </p:cNvPr>
          <p:cNvPicPr>
            <a:picLocks noChangeAspect="1"/>
          </p:cNvPicPr>
          <p:nvPr/>
        </p:nvPicPr>
        <p:blipFill>
          <a:blip r:embed="rId5"/>
          <a:stretch>
            <a:fillRect/>
          </a:stretch>
        </p:blipFill>
        <p:spPr>
          <a:xfrm>
            <a:off x="982569" y="1612532"/>
            <a:ext cx="6701384" cy="4583151"/>
          </a:xfrm>
          <a:prstGeom prst="rect">
            <a:avLst/>
          </a:prstGeom>
        </p:spPr>
      </p:pic>
    </p:spTree>
    <p:extLst>
      <p:ext uri="{BB962C8B-B14F-4D97-AF65-F5344CB8AC3E}">
        <p14:creationId xmlns:p14="http://schemas.microsoft.com/office/powerpoint/2010/main" val="1472324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t>IPC. Доменные UNIX сокеты [1]</a:t>
            </a:r>
          </a:p>
          <a:p>
            <a:pPr marL="25400" indent="0">
              <a:buNone/>
            </a:pPr>
            <a:endParaRPr lang="ru-RU" dirty="0"/>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a:t>
            </a:fld>
            <a:endParaRPr/>
          </a:p>
        </p:txBody>
      </p:sp>
      <p:pic>
        <p:nvPicPr>
          <p:cNvPr id="6" name="Picture 5">
            <a:extLst>
              <a:ext uri="{FF2B5EF4-FFF2-40B4-BE49-F238E27FC236}">
                <a16:creationId xmlns:a16="http://schemas.microsoft.com/office/drawing/2014/main" id="{1BA584ED-89DB-4D1F-87D5-DEE9C677A265}"/>
              </a:ext>
            </a:extLst>
          </p:cNvPr>
          <p:cNvPicPr>
            <a:picLocks noChangeAspect="1"/>
          </p:cNvPicPr>
          <p:nvPr/>
        </p:nvPicPr>
        <p:blipFill>
          <a:blip r:embed="rId3"/>
          <a:stretch>
            <a:fillRect/>
          </a:stretch>
        </p:blipFill>
        <p:spPr>
          <a:xfrm>
            <a:off x="982569" y="1478309"/>
            <a:ext cx="5051160" cy="5112066"/>
          </a:xfrm>
          <a:prstGeom prst="rect">
            <a:avLst/>
          </a:prstGeom>
        </p:spPr>
      </p:pic>
    </p:spTree>
    <p:extLst>
      <p:ext uri="{BB962C8B-B14F-4D97-AF65-F5344CB8AC3E}">
        <p14:creationId xmlns:p14="http://schemas.microsoft.com/office/powerpoint/2010/main" val="242804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8</a:t>
            </a:r>
            <a:r>
              <a:rPr lang="en-US" dirty="0"/>
              <a:t>]</a:t>
            </a:r>
            <a:r>
              <a:rPr lang="ru-RU" dirty="0"/>
              <a:t>. Пример поиска адреса</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80</a:t>
            </a:fld>
            <a:endParaRPr/>
          </a:p>
        </p:txBody>
      </p:sp>
      <p:pic>
        <p:nvPicPr>
          <p:cNvPr id="5" name="Picture 4">
            <a:extLst>
              <a:ext uri="{FF2B5EF4-FFF2-40B4-BE49-F238E27FC236}">
                <a16:creationId xmlns:a16="http://schemas.microsoft.com/office/drawing/2014/main" id="{6C8A9B07-A661-49E9-BB70-F35FD56D6871}"/>
              </a:ext>
            </a:extLst>
          </p:cNvPr>
          <p:cNvPicPr>
            <a:picLocks noChangeAspect="1"/>
          </p:cNvPicPr>
          <p:nvPr/>
        </p:nvPicPr>
        <p:blipFill>
          <a:blip r:embed="rId3"/>
          <a:stretch>
            <a:fillRect/>
          </a:stretch>
        </p:blipFill>
        <p:spPr>
          <a:xfrm>
            <a:off x="982569" y="1612532"/>
            <a:ext cx="6475436" cy="4583151"/>
          </a:xfrm>
          <a:prstGeom prst="rect">
            <a:avLst/>
          </a:prstGeom>
        </p:spPr>
      </p:pic>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nl-NL" b="0" i="0" u="none" strike="noStrike" dirty="0">
                <a:solidFill>
                  <a:srgbClr val="3991EF"/>
                </a:solidFill>
                <a:effectLst/>
                <a:latin typeface="Open Sans" panose="020B0606030504020204" pitchFamily="34" charset="0"/>
                <a:hlinkClick r:id="rId4"/>
              </a:rPr>
              <a:t>8_net/2_getaddrinfo.c</a:t>
            </a:r>
            <a:endParaRPr lang="ru-RU" dirty="0"/>
          </a:p>
        </p:txBody>
      </p:sp>
      <p:pic>
        <p:nvPicPr>
          <p:cNvPr id="6" name="Picture 5">
            <a:extLst>
              <a:ext uri="{FF2B5EF4-FFF2-40B4-BE49-F238E27FC236}">
                <a16:creationId xmlns:a16="http://schemas.microsoft.com/office/drawing/2014/main" id="{B79475CA-CD94-44DD-B401-3E7505FFD2BF}"/>
              </a:ext>
            </a:extLst>
          </p:cNvPr>
          <p:cNvPicPr>
            <a:picLocks noChangeAspect="1"/>
          </p:cNvPicPr>
          <p:nvPr/>
        </p:nvPicPr>
        <p:blipFill>
          <a:blip r:embed="rId5"/>
          <a:stretch>
            <a:fillRect/>
          </a:stretch>
        </p:blipFill>
        <p:spPr>
          <a:xfrm>
            <a:off x="982569" y="1612532"/>
            <a:ext cx="6475436" cy="4582297"/>
          </a:xfrm>
          <a:prstGeom prst="rect">
            <a:avLst/>
          </a:prstGeom>
        </p:spPr>
      </p:pic>
      <p:pic>
        <p:nvPicPr>
          <p:cNvPr id="10" name="Picture 9">
            <a:extLst>
              <a:ext uri="{FF2B5EF4-FFF2-40B4-BE49-F238E27FC236}">
                <a16:creationId xmlns:a16="http://schemas.microsoft.com/office/drawing/2014/main" id="{B0ADE805-1D0F-4EF7-92E5-824383636F92}"/>
              </a:ext>
            </a:extLst>
          </p:cNvPr>
          <p:cNvPicPr>
            <a:picLocks noChangeAspect="1"/>
          </p:cNvPicPr>
          <p:nvPr/>
        </p:nvPicPr>
        <p:blipFill>
          <a:blip r:embed="rId6"/>
          <a:stretch>
            <a:fillRect/>
          </a:stretch>
        </p:blipFill>
        <p:spPr>
          <a:xfrm>
            <a:off x="982569" y="1611678"/>
            <a:ext cx="6475436" cy="4576206"/>
          </a:xfrm>
          <a:prstGeom prst="rect">
            <a:avLst/>
          </a:prstGeom>
        </p:spPr>
      </p:pic>
    </p:spTree>
    <p:extLst>
      <p:ext uri="{BB962C8B-B14F-4D97-AF65-F5344CB8AC3E}">
        <p14:creationId xmlns:p14="http://schemas.microsoft.com/office/powerpoint/2010/main" val="907202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9</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81</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nl-NL" b="0" i="0" u="none" strike="noStrike" dirty="0">
                <a:solidFill>
                  <a:srgbClr val="3991EF"/>
                </a:solidFill>
                <a:effectLst/>
                <a:latin typeface="Open Sans" panose="020B0606030504020204" pitchFamily="34" charset="0"/>
                <a:hlinkClick r:id="rId3"/>
              </a:rPr>
              <a:t>8_net/2_getaddrinfo.c</a:t>
            </a:r>
            <a:endParaRPr lang="ru-RU" dirty="0"/>
          </a:p>
        </p:txBody>
      </p:sp>
      <p:pic>
        <p:nvPicPr>
          <p:cNvPr id="7" name="Picture 6">
            <a:extLst>
              <a:ext uri="{FF2B5EF4-FFF2-40B4-BE49-F238E27FC236}">
                <a16:creationId xmlns:a16="http://schemas.microsoft.com/office/drawing/2014/main" id="{2092D3C9-330B-4185-ABF0-232074AF842C}"/>
              </a:ext>
            </a:extLst>
          </p:cNvPr>
          <p:cNvPicPr>
            <a:picLocks noChangeAspect="1"/>
          </p:cNvPicPr>
          <p:nvPr/>
        </p:nvPicPr>
        <p:blipFill>
          <a:blip r:embed="rId4"/>
          <a:stretch>
            <a:fillRect/>
          </a:stretch>
        </p:blipFill>
        <p:spPr>
          <a:xfrm>
            <a:off x="982569" y="1612531"/>
            <a:ext cx="6374393" cy="4632151"/>
          </a:xfrm>
          <a:prstGeom prst="rect">
            <a:avLst/>
          </a:prstGeom>
        </p:spPr>
      </p:pic>
    </p:spTree>
    <p:extLst>
      <p:ext uri="{BB962C8B-B14F-4D97-AF65-F5344CB8AC3E}">
        <p14:creationId xmlns:p14="http://schemas.microsoft.com/office/powerpoint/2010/main" val="17599327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10</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82</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8_net/3_client.c</a:t>
            </a:r>
            <a:endParaRPr lang="ru-RU" dirty="0"/>
          </a:p>
        </p:txBody>
      </p:sp>
      <p:pic>
        <p:nvPicPr>
          <p:cNvPr id="5" name="Picture 4">
            <a:extLst>
              <a:ext uri="{FF2B5EF4-FFF2-40B4-BE49-F238E27FC236}">
                <a16:creationId xmlns:a16="http://schemas.microsoft.com/office/drawing/2014/main" id="{6E234AD7-0C97-4DEE-9022-8CBEF3B698FF}"/>
              </a:ext>
            </a:extLst>
          </p:cNvPr>
          <p:cNvPicPr>
            <a:picLocks noChangeAspect="1"/>
          </p:cNvPicPr>
          <p:nvPr/>
        </p:nvPicPr>
        <p:blipFill>
          <a:blip r:embed="rId4"/>
          <a:stretch>
            <a:fillRect/>
          </a:stretch>
        </p:blipFill>
        <p:spPr>
          <a:xfrm>
            <a:off x="982569" y="1612532"/>
            <a:ext cx="6609861" cy="4638907"/>
          </a:xfrm>
          <a:prstGeom prst="rect">
            <a:avLst/>
          </a:prstGeom>
        </p:spPr>
      </p:pic>
    </p:spTree>
    <p:extLst>
      <p:ext uri="{BB962C8B-B14F-4D97-AF65-F5344CB8AC3E}">
        <p14:creationId xmlns:p14="http://schemas.microsoft.com/office/powerpoint/2010/main" val="2503826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10</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83</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8_net/3_client.c</a:t>
            </a:r>
            <a:endParaRPr lang="ru-RU" dirty="0"/>
          </a:p>
        </p:txBody>
      </p:sp>
      <p:pic>
        <p:nvPicPr>
          <p:cNvPr id="5" name="Picture 4">
            <a:extLst>
              <a:ext uri="{FF2B5EF4-FFF2-40B4-BE49-F238E27FC236}">
                <a16:creationId xmlns:a16="http://schemas.microsoft.com/office/drawing/2014/main" id="{6E234AD7-0C97-4DEE-9022-8CBEF3B698FF}"/>
              </a:ext>
            </a:extLst>
          </p:cNvPr>
          <p:cNvPicPr>
            <a:picLocks noChangeAspect="1"/>
          </p:cNvPicPr>
          <p:nvPr/>
        </p:nvPicPr>
        <p:blipFill>
          <a:blip r:embed="rId4"/>
          <a:stretch>
            <a:fillRect/>
          </a:stretch>
        </p:blipFill>
        <p:spPr>
          <a:xfrm>
            <a:off x="982569" y="1612532"/>
            <a:ext cx="6609861" cy="4638907"/>
          </a:xfrm>
          <a:prstGeom prst="rect">
            <a:avLst/>
          </a:prstGeom>
        </p:spPr>
      </p:pic>
      <p:pic>
        <p:nvPicPr>
          <p:cNvPr id="6" name="Picture 5">
            <a:extLst>
              <a:ext uri="{FF2B5EF4-FFF2-40B4-BE49-F238E27FC236}">
                <a16:creationId xmlns:a16="http://schemas.microsoft.com/office/drawing/2014/main" id="{41EB7239-4BFD-46D0-88B9-CDAC3E2B841A}"/>
              </a:ext>
            </a:extLst>
          </p:cNvPr>
          <p:cNvPicPr>
            <a:picLocks noChangeAspect="1"/>
          </p:cNvPicPr>
          <p:nvPr/>
        </p:nvPicPr>
        <p:blipFill>
          <a:blip r:embed="rId5"/>
          <a:stretch>
            <a:fillRect/>
          </a:stretch>
        </p:blipFill>
        <p:spPr>
          <a:xfrm>
            <a:off x="982568" y="1618843"/>
            <a:ext cx="8208635" cy="4632596"/>
          </a:xfrm>
          <a:prstGeom prst="rect">
            <a:avLst/>
          </a:prstGeom>
        </p:spPr>
      </p:pic>
    </p:spTree>
    <p:extLst>
      <p:ext uri="{BB962C8B-B14F-4D97-AF65-F5344CB8AC3E}">
        <p14:creationId xmlns:p14="http://schemas.microsoft.com/office/powerpoint/2010/main" val="10547089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10</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84</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8_net/3_client.c</a:t>
            </a:r>
            <a:endParaRPr lang="ru-RU" dirty="0"/>
          </a:p>
        </p:txBody>
      </p:sp>
      <p:pic>
        <p:nvPicPr>
          <p:cNvPr id="5" name="Picture 4">
            <a:extLst>
              <a:ext uri="{FF2B5EF4-FFF2-40B4-BE49-F238E27FC236}">
                <a16:creationId xmlns:a16="http://schemas.microsoft.com/office/drawing/2014/main" id="{6E234AD7-0C97-4DEE-9022-8CBEF3B698FF}"/>
              </a:ext>
            </a:extLst>
          </p:cNvPr>
          <p:cNvPicPr>
            <a:picLocks noChangeAspect="1"/>
          </p:cNvPicPr>
          <p:nvPr/>
        </p:nvPicPr>
        <p:blipFill>
          <a:blip r:embed="rId4"/>
          <a:stretch>
            <a:fillRect/>
          </a:stretch>
        </p:blipFill>
        <p:spPr>
          <a:xfrm>
            <a:off x="982569" y="1612532"/>
            <a:ext cx="6609861" cy="4638907"/>
          </a:xfrm>
          <a:prstGeom prst="rect">
            <a:avLst/>
          </a:prstGeom>
        </p:spPr>
      </p:pic>
      <p:pic>
        <p:nvPicPr>
          <p:cNvPr id="7" name="Picture 6">
            <a:extLst>
              <a:ext uri="{FF2B5EF4-FFF2-40B4-BE49-F238E27FC236}">
                <a16:creationId xmlns:a16="http://schemas.microsoft.com/office/drawing/2014/main" id="{D6E514C6-9087-47E1-8A3F-E688601A0482}"/>
              </a:ext>
            </a:extLst>
          </p:cNvPr>
          <p:cNvPicPr>
            <a:picLocks noChangeAspect="1"/>
          </p:cNvPicPr>
          <p:nvPr/>
        </p:nvPicPr>
        <p:blipFill>
          <a:blip r:embed="rId5"/>
          <a:stretch>
            <a:fillRect/>
          </a:stretch>
        </p:blipFill>
        <p:spPr>
          <a:xfrm>
            <a:off x="982567" y="1612533"/>
            <a:ext cx="7107643" cy="4644132"/>
          </a:xfrm>
          <a:prstGeom prst="rect">
            <a:avLst/>
          </a:prstGeom>
        </p:spPr>
      </p:pic>
    </p:spTree>
    <p:extLst>
      <p:ext uri="{BB962C8B-B14F-4D97-AF65-F5344CB8AC3E}">
        <p14:creationId xmlns:p14="http://schemas.microsoft.com/office/powerpoint/2010/main" val="3984787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10</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85</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8_net/3_client.c</a:t>
            </a:r>
            <a:endParaRPr lang="ru-RU" dirty="0"/>
          </a:p>
        </p:txBody>
      </p:sp>
      <p:pic>
        <p:nvPicPr>
          <p:cNvPr id="5" name="Picture 4">
            <a:extLst>
              <a:ext uri="{FF2B5EF4-FFF2-40B4-BE49-F238E27FC236}">
                <a16:creationId xmlns:a16="http://schemas.microsoft.com/office/drawing/2014/main" id="{6E234AD7-0C97-4DEE-9022-8CBEF3B698FF}"/>
              </a:ext>
            </a:extLst>
          </p:cNvPr>
          <p:cNvPicPr>
            <a:picLocks noChangeAspect="1"/>
          </p:cNvPicPr>
          <p:nvPr/>
        </p:nvPicPr>
        <p:blipFill>
          <a:blip r:embed="rId4"/>
          <a:stretch>
            <a:fillRect/>
          </a:stretch>
        </p:blipFill>
        <p:spPr>
          <a:xfrm>
            <a:off x="982569" y="1612532"/>
            <a:ext cx="6609861" cy="4638907"/>
          </a:xfrm>
          <a:prstGeom prst="rect">
            <a:avLst/>
          </a:prstGeom>
        </p:spPr>
      </p:pic>
      <p:pic>
        <p:nvPicPr>
          <p:cNvPr id="6" name="Picture 5">
            <a:extLst>
              <a:ext uri="{FF2B5EF4-FFF2-40B4-BE49-F238E27FC236}">
                <a16:creationId xmlns:a16="http://schemas.microsoft.com/office/drawing/2014/main" id="{24575E35-1145-4C60-AD0E-C5D890A3EF87}"/>
              </a:ext>
            </a:extLst>
          </p:cNvPr>
          <p:cNvPicPr>
            <a:picLocks noChangeAspect="1"/>
          </p:cNvPicPr>
          <p:nvPr/>
        </p:nvPicPr>
        <p:blipFill>
          <a:blip r:embed="rId5"/>
          <a:stretch>
            <a:fillRect/>
          </a:stretch>
        </p:blipFill>
        <p:spPr>
          <a:xfrm>
            <a:off x="982568" y="1612532"/>
            <a:ext cx="6609862" cy="4557205"/>
          </a:xfrm>
          <a:prstGeom prst="rect">
            <a:avLst/>
          </a:prstGeom>
        </p:spPr>
      </p:pic>
    </p:spTree>
    <p:extLst>
      <p:ext uri="{BB962C8B-B14F-4D97-AF65-F5344CB8AC3E}">
        <p14:creationId xmlns:p14="http://schemas.microsoft.com/office/powerpoint/2010/main" val="2245620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10</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86</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8_net/3_client.c</a:t>
            </a:r>
            <a:endParaRPr lang="ru-RU" dirty="0"/>
          </a:p>
        </p:txBody>
      </p:sp>
      <p:pic>
        <p:nvPicPr>
          <p:cNvPr id="7" name="Picture 6">
            <a:extLst>
              <a:ext uri="{FF2B5EF4-FFF2-40B4-BE49-F238E27FC236}">
                <a16:creationId xmlns:a16="http://schemas.microsoft.com/office/drawing/2014/main" id="{B0CCABA8-BC91-43C8-A4E3-0F7215D7D106}"/>
              </a:ext>
            </a:extLst>
          </p:cNvPr>
          <p:cNvPicPr>
            <a:picLocks noChangeAspect="1"/>
          </p:cNvPicPr>
          <p:nvPr/>
        </p:nvPicPr>
        <p:blipFill>
          <a:blip r:embed="rId4"/>
          <a:stretch>
            <a:fillRect/>
          </a:stretch>
        </p:blipFill>
        <p:spPr>
          <a:xfrm>
            <a:off x="792127" y="1527717"/>
            <a:ext cx="5699306" cy="4861932"/>
          </a:xfrm>
          <a:prstGeom prst="rect">
            <a:avLst/>
          </a:prstGeom>
        </p:spPr>
      </p:pic>
    </p:spTree>
    <p:extLst>
      <p:ext uri="{BB962C8B-B14F-4D97-AF65-F5344CB8AC3E}">
        <p14:creationId xmlns:p14="http://schemas.microsoft.com/office/powerpoint/2010/main" val="33086023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10</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87</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8_net/3_client.c</a:t>
            </a:r>
            <a:endParaRPr lang="ru-RU" dirty="0"/>
          </a:p>
        </p:txBody>
      </p:sp>
      <p:pic>
        <p:nvPicPr>
          <p:cNvPr id="7" name="Picture 6">
            <a:extLst>
              <a:ext uri="{FF2B5EF4-FFF2-40B4-BE49-F238E27FC236}">
                <a16:creationId xmlns:a16="http://schemas.microsoft.com/office/drawing/2014/main" id="{B0CCABA8-BC91-43C8-A4E3-0F7215D7D106}"/>
              </a:ext>
            </a:extLst>
          </p:cNvPr>
          <p:cNvPicPr>
            <a:picLocks noChangeAspect="1"/>
          </p:cNvPicPr>
          <p:nvPr/>
        </p:nvPicPr>
        <p:blipFill>
          <a:blip r:embed="rId4"/>
          <a:stretch>
            <a:fillRect/>
          </a:stretch>
        </p:blipFill>
        <p:spPr>
          <a:xfrm>
            <a:off x="792127" y="1527717"/>
            <a:ext cx="5699306" cy="4861932"/>
          </a:xfrm>
          <a:prstGeom prst="rect">
            <a:avLst/>
          </a:prstGeom>
        </p:spPr>
      </p:pic>
      <p:pic>
        <p:nvPicPr>
          <p:cNvPr id="5" name="Picture 4">
            <a:extLst>
              <a:ext uri="{FF2B5EF4-FFF2-40B4-BE49-F238E27FC236}">
                <a16:creationId xmlns:a16="http://schemas.microsoft.com/office/drawing/2014/main" id="{AFE6FA7B-197B-4D5A-A1F8-BBD6223D8A7B}"/>
              </a:ext>
            </a:extLst>
          </p:cNvPr>
          <p:cNvPicPr>
            <a:picLocks noChangeAspect="1"/>
          </p:cNvPicPr>
          <p:nvPr/>
        </p:nvPicPr>
        <p:blipFill>
          <a:blip r:embed="rId5"/>
          <a:stretch>
            <a:fillRect/>
          </a:stretch>
        </p:blipFill>
        <p:spPr>
          <a:xfrm>
            <a:off x="792127" y="1527717"/>
            <a:ext cx="7335160" cy="4861932"/>
          </a:xfrm>
          <a:prstGeom prst="rect">
            <a:avLst/>
          </a:prstGeom>
        </p:spPr>
      </p:pic>
    </p:spTree>
    <p:extLst>
      <p:ext uri="{BB962C8B-B14F-4D97-AF65-F5344CB8AC3E}">
        <p14:creationId xmlns:p14="http://schemas.microsoft.com/office/powerpoint/2010/main" val="3209441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88</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6" name="Picture 5">
            <a:extLst>
              <a:ext uri="{FF2B5EF4-FFF2-40B4-BE49-F238E27FC236}">
                <a16:creationId xmlns:a16="http://schemas.microsoft.com/office/drawing/2014/main" id="{A617DD02-31EE-4905-B463-9A32E22AABD8}"/>
              </a:ext>
            </a:extLst>
          </p:cNvPr>
          <p:cNvPicPr>
            <a:picLocks noChangeAspect="1"/>
          </p:cNvPicPr>
          <p:nvPr/>
        </p:nvPicPr>
        <p:blipFill>
          <a:blip r:embed="rId4"/>
          <a:stretch>
            <a:fillRect/>
          </a:stretch>
        </p:blipFill>
        <p:spPr>
          <a:xfrm>
            <a:off x="982570" y="1612532"/>
            <a:ext cx="6360106" cy="4381248"/>
          </a:xfrm>
          <a:prstGeom prst="rect">
            <a:avLst/>
          </a:prstGeom>
        </p:spPr>
      </p:pic>
    </p:spTree>
    <p:extLst>
      <p:ext uri="{BB962C8B-B14F-4D97-AF65-F5344CB8AC3E}">
        <p14:creationId xmlns:p14="http://schemas.microsoft.com/office/powerpoint/2010/main" val="27136696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89</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6" name="Picture 5">
            <a:extLst>
              <a:ext uri="{FF2B5EF4-FFF2-40B4-BE49-F238E27FC236}">
                <a16:creationId xmlns:a16="http://schemas.microsoft.com/office/drawing/2014/main" id="{A617DD02-31EE-4905-B463-9A32E22AABD8}"/>
              </a:ext>
            </a:extLst>
          </p:cNvPr>
          <p:cNvPicPr>
            <a:picLocks noChangeAspect="1"/>
          </p:cNvPicPr>
          <p:nvPr/>
        </p:nvPicPr>
        <p:blipFill>
          <a:blip r:embed="rId4"/>
          <a:stretch>
            <a:fillRect/>
          </a:stretch>
        </p:blipFill>
        <p:spPr>
          <a:xfrm>
            <a:off x="982570" y="1612532"/>
            <a:ext cx="6360106" cy="4381248"/>
          </a:xfrm>
          <a:prstGeom prst="rect">
            <a:avLst/>
          </a:prstGeom>
        </p:spPr>
      </p:pic>
      <p:pic>
        <p:nvPicPr>
          <p:cNvPr id="5" name="Picture 4">
            <a:extLst>
              <a:ext uri="{FF2B5EF4-FFF2-40B4-BE49-F238E27FC236}">
                <a16:creationId xmlns:a16="http://schemas.microsoft.com/office/drawing/2014/main" id="{08DA2F64-8387-4437-B13C-45C6E7CEEB8E}"/>
              </a:ext>
            </a:extLst>
          </p:cNvPr>
          <p:cNvPicPr>
            <a:picLocks noChangeAspect="1"/>
          </p:cNvPicPr>
          <p:nvPr/>
        </p:nvPicPr>
        <p:blipFill>
          <a:blip r:embed="rId5"/>
          <a:stretch>
            <a:fillRect/>
          </a:stretch>
        </p:blipFill>
        <p:spPr>
          <a:xfrm>
            <a:off x="982568" y="1522115"/>
            <a:ext cx="7414300" cy="4562083"/>
          </a:xfrm>
          <a:prstGeom prst="rect">
            <a:avLst/>
          </a:prstGeom>
        </p:spPr>
      </p:pic>
    </p:spTree>
    <p:extLst>
      <p:ext uri="{BB962C8B-B14F-4D97-AF65-F5344CB8AC3E}">
        <p14:creationId xmlns:p14="http://schemas.microsoft.com/office/powerpoint/2010/main" val="3993264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t>IPC. Доменные UNIX сокеты [1]</a:t>
            </a:r>
          </a:p>
          <a:p>
            <a:pPr marL="25400" indent="0">
              <a:buNone/>
            </a:pPr>
            <a:endParaRPr lang="ru-RU" dirty="0"/>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a:t>
            </a:fld>
            <a:endParaRPr/>
          </a:p>
        </p:txBody>
      </p:sp>
      <p:pic>
        <p:nvPicPr>
          <p:cNvPr id="3" name="Picture 2">
            <a:extLst>
              <a:ext uri="{FF2B5EF4-FFF2-40B4-BE49-F238E27FC236}">
                <a16:creationId xmlns:a16="http://schemas.microsoft.com/office/drawing/2014/main" id="{272640B7-DD44-4706-9714-D2E4A5EB77C3}"/>
              </a:ext>
            </a:extLst>
          </p:cNvPr>
          <p:cNvPicPr>
            <a:picLocks noChangeAspect="1"/>
          </p:cNvPicPr>
          <p:nvPr/>
        </p:nvPicPr>
        <p:blipFill>
          <a:blip r:embed="rId3"/>
          <a:stretch>
            <a:fillRect/>
          </a:stretch>
        </p:blipFill>
        <p:spPr>
          <a:xfrm>
            <a:off x="987020" y="1478309"/>
            <a:ext cx="5046709" cy="5062654"/>
          </a:xfrm>
          <a:prstGeom prst="rect">
            <a:avLst/>
          </a:prstGeom>
        </p:spPr>
      </p:pic>
    </p:spTree>
    <p:extLst>
      <p:ext uri="{BB962C8B-B14F-4D97-AF65-F5344CB8AC3E}">
        <p14:creationId xmlns:p14="http://schemas.microsoft.com/office/powerpoint/2010/main" val="2634878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90</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6" name="Picture 5">
            <a:extLst>
              <a:ext uri="{FF2B5EF4-FFF2-40B4-BE49-F238E27FC236}">
                <a16:creationId xmlns:a16="http://schemas.microsoft.com/office/drawing/2014/main" id="{A617DD02-31EE-4905-B463-9A32E22AABD8}"/>
              </a:ext>
            </a:extLst>
          </p:cNvPr>
          <p:cNvPicPr>
            <a:picLocks noChangeAspect="1"/>
          </p:cNvPicPr>
          <p:nvPr/>
        </p:nvPicPr>
        <p:blipFill>
          <a:blip r:embed="rId4"/>
          <a:stretch>
            <a:fillRect/>
          </a:stretch>
        </p:blipFill>
        <p:spPr>
          <a:xfrm>
            <a:off x="982570" y="1612532"/>
            <a:ext cx="6360106" cy="4381248"/>
          </a:xfrm>
          <a:prstGeom prst="rect">
            <a:avLst/>
          </a:prstGeom>
        </p:spPr>
      </p:pic>
      <p:pic>
        <p:nvPicPr>
          <p:cNvPr id="7" name="Picture 6">
            <a:extLst>
              <a:ext uri="{FF2B5EF4-FFF2-40B4-BE49-F238E27FC236}">
                <a16:creationId xmlns:a16="http://schemas.microsoft.com/office/drawing/2014/main" id="{0176222A-385D-4D71-AD1E-61A6A1CC30D7}"/>
              </a:ext>
            </a:extLst>
          </p:cNvPr>
          <p:cNvPicPr>
            <a:picLocks noChangeAspect="1"/>
          </p:cNvPicPr>
          <p:nvPr/>
        </p:nvPicPr>
        <p:blipFill>
          <a:blip r:embed="rId5"/>
          <a:stretch>
            <a:fillRect/>
          </a:stretch>
        </p:blipFill>
        <p:spPr>
          <a:xfrm>
            <a:off x="982567" y="1567326"/>
            <a:ext cx="6828862" cy="4378758"/>
          </a:xfrm>
          <a:prstGeom prst="rect">
            <a:avLst/>
          </a:prstGeom>
        </p:spPr>
      </p:pic>
    </p:spTree>
    <p:extLst>
      <p:ext uri="{BB962C8B-B14F-4D97-AF65-F5344CB8AC3E}">
        <p14:creationId xmlns:p14="http://schemas.microsoft.com/office/powerpoint/2010/main" val="1776998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91</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6" name="Picture 5">
            <a:extLst>
              <a:ext uri="{FF2B5EF4-FFF2-40B4-BE49-F238E27FC236}">
                <a16:creationId xmlns:a16="http://schemas.microsoft.com/office/drawing/2014/main" id="{A617DD02-31EE-4905-B463-9A32E22AABD8}"/>
              </a:ext>
            </a:extLst>
          </p:cNvPr>
          <p:cNvPicPr>
            <a:picLocks noChangeAspect="1"/>
          </p:cNvPicPr>
          <p:nvPr/>
        </p:nvPicPr>
        <p:blipFill>
          <a:blip r:embed="rId4"/>
          <a:stretch>
            <a:fillRect/>
          </a:stretch>
        </p:blipFill>
        <p:spPr>
          <a:xfrm>
            <a:off x="982570" y="1612532"/>
            <a:ext cx="6360106" cy="4381248"/>
          </a:xfrm>
          <a:prstGeom prst="rect">
            <a:avLst/>
          </a:prstGeom>
        </p:spPr>
      </p:pic>
      <p:pic>
        <p:nvPicPr>
          <p:cNvPr id="7" name="Picture 6">
            <a:extLst>
              <a:ext uri="{FF2B5EF4-FFF2-40B4-BE49-F238E27FC236}">
                <a16:creationId xmlns:a16="http://schemas.microsoft.com/office/drawing/2014/main" id="{0176222A-385D-4D71-AD1E-61A6A1CC30D7}"/>
              </a:ext>
            </a:extLst>
          </p:cNvPr>
          <p:cNvPicPr>
            <a:picLocks noChangeAspect="1"/>
          </p:cNvPicPr>
          <p:nvPr/>
        </p:nvPicPr>
        <p:blipFill>
          <a:blip r:embed="rId5"/>
          <a:stretch>
            <a:fillRect/>
          </a:stretch>
        </p:blipFill>
        <p:spPr>
          <a:xfrm>
            <a:off x="982567" y="1567326"/>
            <a:ext cx="6828862" cy="4378758"/>
          </a:xfrm>
          <a:prstGeom prst="rect">
            <a:avLst/>
          </a:prstGeom>
        </p:spPr>
      </p:pic>
      <p:pic>
        <p:nvPicPr>
          <p:cNvPr id="5" name="Picture 4">
            <a:extLst>
              <a:ext uri="{FF2B5EF4-FFF2-40B4-BE49-F238E27FC236}">
                <a16:creationId xmlns:a16="http://schemas.microsoft.com/office/drawing/2014/main" id="{13E0D127-4C9C-4628-8CF6-A45AFF875A70}"/>
              </a:ext>
            </a:extLst>
          </p:cNvPr>
          <p:cNvPicPr>
            <a:picLocks noChangeAspect="1"/>
          </p:cNvPicPr>
          <p:nvPr/>
        </p:nvPicPr>
        <p:blipFill>
          <a:blip r:embed="rId6"/>
          <a:stretch>
            <a:fillRect/>
          </a:stretch>
        </p:blipFill>
        <p:spPr>
          <a:xfrm>
            <a:off x="982566" y="1567326"/>
            <a:ext cx="6828863" cy="4367047"/>
          </a:xfrm>
          <a:prstGeom prst="rect">
            <a:avLst/>
          </a:prstGeom>
        </p:spPr>
      </p:pic>
    </p:spTree>
    <p:extLst>
      <p:ext uri="{BB962C8B-B14F-4D97-AF65-F5344CB8AC3E}">
        <p14:creationId xmlns:p14="http://schemas.microsoft.com/office/powerpoint/2010/main" val="29762048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92</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9" name="Picture 8">
            <a:extLst>
              <a:ext uri="{FF2B5EF4-FFF2-40B4-BE49-F238E27FC236}">
                <a16:creationId xmlns:a16="http://schemas.microsoft.com/office/drawing/2014/main" id="{DF94EE12-C3B2-465E-8EF1-59C3684CED18}"/>
              </a:ext>
            </a:extLst>
          </p:cNvPr>
          <p:cNvPicPr>
            <a:picLocks noChangeAspect="1"/>
          </p:cNvPicPr>
          <p:nvPr/>
        </p:nvPicPr>
        <p:blipFill>
          <a:blip r:embed="rId4"/>
          <a:stretch>
            <a:fillRect/>
          </a:stretch>
        </p:blipFill>
        <p:spPr>
          <a:xfrm>
            <a:off x="676356" y="1612532"/>
            <a:ext cx="6547901" cy="3857141"/>
          </a:xfrm>
          <a:prstGeom prst="rect">
            <a:avLst/>
          </a:prstGeom>
        </p:spPr>
      </p:pic>
    </p:spTree>
    <p:extLst>
      <p:ext uri="{BB962C8B-B14F-4D97-AF65-F5344CB8AC3E}">
        <p14:creationId xmlns:p14="http://schemas.microsoft.com/office/powerpoint/2010/main" val="32053208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93</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9" name="Picture 8">
            <a:extLst>
              <a:ext uri="{FF2B5EF4-FFF2-40B4-BE49-F238E27FC236}">
                <a16:creationId xmlns:a16="http://schemas.microsoft.com/office/drawing/2014/main" id="{DF94EE12-C3B2-465E-8EF1-59C3684CED18}"/>
              </a:ext>
            </a:extLst>
          </p:cNvPr>
          <p:cNvPicPr>
            <a:picLocks noChangeAspect="1"/>
          </p:cNvPicPr>
          <p:nvPr/>
        </p:nvPicPr>
        <p:blipFill>
          <a:blip r:embed="rId4"/>
          <a:stretch>
            <a:fillRect/>
          </a:stretch>
        </p:blipFill>
        <p:spPr>
          <a:xfrm>
            <a:off x="676356" y="1612532"/>
            <a:ext cx="6547901" cy="3857141"/>
          </a:xfrm>
          <a:prstGeom prst="rect">
            <a:avLst/>
          </a:prstGeom>
        </p:spPr>
      </p:pic>
      <p:pic>
        <p:nvPicPr>
          <p:cNvPr id="5" name="Picture 4">
            <a:extLst>
              <a:ext uri="{FF2B5EF4-FFF2-40B4-BE49-F238E27FC236}">
                <a16:creationId xmlns:a16="http://schemas.microsoft.com/office/drawing/2014/main" id="{95FD05BD-08E1-4FC7-BF0C-BF0F9FBB4240}"/>
              </a:ext>
            </a:extLst>
          </p:cNvPr>
          <p:cNvPicPr>
            <a:picLocks noChangeAspect="1"/>
          </p:cNvPicPr>
          <p:nvPr/>
        </p:nvPicPr>
        <p:blipFill>
          <a:blip r:embed="rId5"/>
          <a:stretch>
            <a:fillRect/>
          </a:stretch>
        </p:blipFill>
        <p:spPr>
          <a:xfrm>
            <a:off x="676356" y="1612532"/>
            <a:ext cx="7123922" cy="3837134"/>
          </a:xfrm>
          <a:prstGeom prst="rect">
            <a:avLst/>
          </a:prstGeom>
        </p:spPr>
      </p:pic>
    </p:spTree>
    <p:extLst>
      <p:ext uri="{BB962C8B-B14F-4D97-AF65-F5344CB8AC3E}">
        <p14:creationId xmlns:p14="http://schemas.microsoft.com/office/powerpoint/2010/main" val="2676485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94</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9" name="Picture 8">
            <a:extLst>
              <a:ext uri="{FF2B5EF4-FFF2-40B4-BE49-F238E27FC236}">
                <a16:creationId xmlns:a16="http://schemas.microsoft.com/office/drawing/2014/main" id="{DF94EE12-C3B2-465E-8EF1-59C3684CED18}"/>
              </a:ext>
            </a:extLst>
          </p:cNvPr>
          <p:cNvPicPr>
            <a:picLocks noChangeAspect="1"/>
          </p:cNvPicPr>
          <p:nvPr/>
        </p:nvPicPr>
        <p:blipFill>
          <a:blip r:embed="rId4"/>
          <a:stretch>
            <a:fillRect/>
          </a:stretch>
        </p:blipFill>
        <p:spPr>
          <a:xfrm>
            <a:off x="676356" y="1612532"/>
            <a:ext cx="6547901" cy="3857141"/>
          </a:xfrm>
          <a:prstGeom prst="rect">
            <a:avLst/>
          </a:prstGeom>
        </p:spPr>
      </p:pic>
      <p:pic>
        <p:nvPicPr>
          <p:cNvPr id="5" name="Picture 4">
            <a:extLst>
              <a:ext uri="{FF2B5EF4-FFF2-40B4-BE49-F238E27FC236}">
                <a16:creationId xmlns:a16="http://schemas.microsoft.com/office/drawing/2014/main" id="{95FD05BD-08E1-4FC7-BF0C-BF0F9FBB4240}"/>
              </a:ext>
            </a:extLst>
          </p:cNvPr>
          <p:cNvPicPr>
            <a:picLocks noChangeAspect="1"/>
          </p:cNvPicPr>
          <p:nvPr/>
        </p:nvPicPr>
        <p:blipFill>
          <a:blip r:embed="rId5"/>
          <a:stretch>
            <a:fillRect/>
          </a:stretch>
        </p:blipFill>
        <p:spPr>
          <a:xfrm>
            <a:off x="676356" y="1612532"/>
            <a:ext cx="7123922" cy="3837134"/>
          </a:xfrm>
          <a:prstGeom prst="rect">
            <a:avLst/>
          </a:prstGeom>
        </p:spPr>
      </p:pic>
      <p:pic>
        <p:nvPicPr>
          <p:cNvPr id="6" name="Picture 5">
            <a:extLst>
              <a:ext uri="{FF2B5EF4-FFF2-40B4-BE49-F238E27FC236}">
                <a16:creationId xmlns:a16="http://schemas.microsoft.com/office/drawing/2014/main" id="{7236AEDF-E187-4B02-8555-CFD72588876F}"/>
              </a:ext>
            </a:extLst>
          </p:cNvPr>
          <p:cNvPicPr>
            <a:picLocks noChangeAspect="1"/>
          </p:cNvPicPr>
          <p:nvPr/>
        </p:nvPicPr>
        <p:blipFill>
          <a:blip r:embed="rId6"/>
          <a:stretch>
            <a:fillRect/>
          </a:stretch>
        </p:blipFill>
        <p:spPr>
          <a:xfrm>
            <a:off x="676356" y="1622537"/>
            <a:ext cx="7292163" cy="3857140"/>
          </a:xfrm>
          <a:prstGeom prst="rect">
            <a:avLst/>
          </a:prstGeom>
        </p:spPr>
      </p:pic>
    </p:spTree>
    <p:extLst>
      <p:ext uri="{BB962C8B-B14F-4D97-AF65-F5344CB8AC3E}">
        <p14:creationId xmlns:p14="http://schemas.microsoft.com/office/powerpoint/2010/main" val="22130498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95</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9" name="Picture 8">
            <a:extLst>
              <a:ext uri="{FF2B5EF4-FFF2-40B4-BE49-F238E27FC236}">
                <a16:creationId xmlns:a16="http://schemas.microsoft.com/office/drawing/2014/main" id="{DF94EE12-C3B2-465E-8EF1-59C3684CED18}"/>
              </a:ext>
            </a:extLst>
          </p:cNvPr>
          <p:cNvPicPr>
            <a:picLocks noChangeAspect="1"/>
          </p:cNvPicPr>
          <p:nvPr/>
        </p:nvPicPr>
        <p:blipFill>
          <a:blip r:embed="rId4"/>
          <a:stretch>
            <a:fillRect/>
          </a:stretch>
        </p:blipFill>
        <p:spPr>
          <a:xfrm>
            <a:off x="676356" y="1612532"/>
            <a:ext cx="6547901" cy="3857141"/>
          </a:xfrm>
          <a:prstGeom prst="rect">
            <a:avLst/>
          </a:prstGeom>
        </p:spPr>
      </p:pic>
      <p:pic>
        <p:nvPicPr>
          <p:cNvPr id="7" name="Picture 6">
            <a:extLst>
              <a:ext uri="{FF2B5EF4-FFF2-40B4-BE49-F238E27FC236}">
                <a16:creationId xmlns:a16="http://schemas.microsoft.com/office/drawing/2014/main" id="{D343546B-FF3B-41A4-80D1-02831E5D23E8}"/>
              </a:ext>
            </a:extLst>
          </p:cNvPr>
          <p:cNvPicPr>
            <a:picLocks noChangeAspect="1"/>
          </p:cNvPicPr>
          <p:nvPr/>
        </p:nvPicPr>
        <p:blipFill>
          <a:blip r:embed="rId5"/>
          <a:stretch>
            <a:fillRect/>
          </a:stretch>
        </p:blipFill>
        <p:spPr>
          <a:xfrm>
            <a:off x="676356" y="1612532"/>
            <a:ext cx="6917624" cy="3813755"/>
          </a:xfrm>
          <a:prstGeom prst="rect">
            <a:avLst/>
          </a:prstGeom>
        </p:spPr>
      </p:pic>
    </p:spTree>
    <p:extLst>
      <p:ext uri="{BB962C8B-B14F-4D97-AF65-F5344CB8AC3E}">
        <p14:creationId xmlns:p14="http://schemas.microsoft.com/office/powerpoint/2010/main" val="34213222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96</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5" name="Picture 4">
            <a:extLst>
              <a:ext uri="{FF2B5EF4-FFF2-40B4-BE49-F238E27FC236}">
                <a16:creationId xmlns:a16="http://schemas.microsoft.com/office/drawing/2014/main" id="{A0910FC3-EAFE-46B3-A335-CB053E22D3E9}"/>
              </a:ext>
            </a:extLst>
          </p:cNvPr>
          <p:cNvPicPr>
            <a:picLocks noChangeAspect="1"/>
          </p:cNvPicPr>
          <p:nvPr/>
        </p:nvPicPr>
        <p:blipFill>
          <a:blip r:embed="rId4"/>
          <a:stretch>
            <a:fillRect/>
          </a:stretch>
        </p:blipFill>
        <p:spPr>
          <a:xfrm>
            <a:off x="215858" y="1612532"/>
            <a:ext cx="6683420" cy="3908502"/>
          </a:xfrm>
          <a:prstGeom prst="rect">
            <a:avLst/>
          </a:prstGeom>
        </p:spPr>
      </p:pic>
    </p:spTree>
    <p:extLst>
      <p:ext uri="{BB962C8B-B14F-4D97-AF65-F5344CB8AC3E}">
        <p14:creationId xmlns:p14="http://schemas.microsoft.com/office/powerpoint/2010/main" val="1002817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11</a:t>
            </a:r>
            <a:r>
              <a:rPr lang="en-US" dirty="0"/>
              <a:t>]</a:t>
            </a:r>
            <a:endParaRPr lang="ru-RU" dirty="0"/>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97</a:t>
            </a:fld>
            <a:endParaRPr/>
          </a:p>
        </p:txBody>
      </p:sp>
      <p:sp>
        <p:nvSpPr>
          <p:cNvPr id="8" name="TextBox 7">
            <a:extLst>
              <a:ext uri="{FF2B5EF4-FFF2-40B4-BE49-F238E27FC236}">
                <a16:creationId xmlns:a16="http://schemas.microsoft.com/office/drawing/2014/main" id="{0B884E9C-5212-4DD7-B7C4-FC4C82BA3954}"/>
              </a:ext>
            </a:extLst>
          </p:cNvPr>
          <p:cNvSpPr txBox="1"/>
          <p:nvPr/>
        </p:nvSpPr>
        <p:spPr>
          <a:xfrm>
            <a:off x="7458005" y="6460866"/>
            <a:ext cx="2070647" cy="307777"/>
          </a:xfrm>
          <a:prstGeom prst="rect">
            <a:avLst/>
          </a:prstGeom>
          <a:noFill/>
        </p:spPr>
        <p:txBody>
          <a:bodyPr wrap="square">
            <a:spAutoFit/>
          </a:bodyPr>
          <a:lstStyle/>
          <a:p>
            <a:r>
              <a:rPr lang="fr-FR" b="0" i="0" u="none" strike="noStrike" dirty="0">
                <a:solidFill>
                  <a:srgbClr val="106BCC"/>
                </a:solidFill>
                <a:effectLst/>
                <a:latin typeface="Open Sans" panose="020B0606030504020204" pitchFamily="34" charset="0"/>
                <a:hlinkClick r:id="rId3"/>
              </a:rPr>
              <a:t>8_net/3_</a:t>
            </a:r>
            <a:r>
              <a:rPr lang="en-US" dirty="0">
                <a:solidFill>
                  <a:srgbClr val="106BCC"/>
                </a:solidFill>
                <a:latin typeface="Open Sans" panose="020B0606030504020204" pitchFamily="34" charset="0"/>
                <a:hlinkClick r:id="rId3"/>
              </a:rPr>
              <a:t>server</a:t>
            </a:r>
            <a:r>
              <a:rPr lang="fr-FR" b="0" i="0" u="none" strike="noStrike" dirty="0">
                <a:solidFill>
                  <a:srgbClr val="106BCC"/>
                </a:solidFill>
                <a:effectLst/>
                <a:latin typeface="Open Sans" panose="020B0606030504020204" pitchFamily="34" charset="0"/>
                <a:hlinkClick r:id="rId3"/>
              </a:rPr>
              <a:t>.c</a:t>
            </a:r>
            <a:endParaRPr lang="ru-RU" dirty="0"/>
          </a:p>
        </p:txBody>
      </p:sp>
      <p:pic>
        <p:nvPicPr>
          <p:cNvPr id="5" name="Picture 4">
            <a:extLst>
              <a:ext uri="{FF2B5EF4-FFF2-40B4-BE49-F238E27FC236}">
                <a16:creationId xmlns:a16="http://schemas.microsoft.com/office/drawing/2014/main" id="{A0910FC3-EAFE-46B3-A335-CB053E22D3E9}"/>
              </a:ext>
            </a:extLst>
          </p:cNvPr>
          <p:cNvPicPr>
            <a:picLocks noChangeAspect="1"/>
          </p:cNvPicPr>
          <p:nvPr/>
        </p:nvPicPr>
        <p:blipFill>
          <a:blip r:embed="rId4"/>
          <a:stretch>
            <a:fillRect/>
          </a:stretch>
        </p:blipFill>
        <p:spPr>
          <a:xfrm>
            <a:off x="215858" y="1612532"/>
            <a:ext cx="6683420" cy="3908502"/>
          </a:xfrm>
          <a:prstGeom prst="rect">
            <a:avLst/>
          </a:prstGeom>
        </p:spPr>
      </p:pic>
      <p:pic>
        <p:nvPicPr>
          <p:cNvPr id="6" name="Picture 5">
            <a:extLst>
              <a:ext uri="{FF2B5EF4-FFF2-40B4-BE49-F238E27FC236}">
                <a16:creationId xmlns:a16="http://schemas.microsoft.com/office/drawing/2014/main" id="{09AC49D9-5118-48A4-BC41-D2C3DC9F1D74}"/>
              </a:ext>
            </a:extLst>
          </p:cNvPr>
          <p:cNvPicPr>
            <a:picLocks noChangeAspect="1"/>
          </p:cNvPicPr>
          <p:nvPr/>
        </p:nvPicPr>
        <p:blipFill>
          <a:blip r:embed="rId5"/>
          <a:stretch>
            <a:fillRect/>
          </a:stretch>
        </p:blipFill>
        <p:spPr>
          <a:xfrm>
            <a:off x="215858" y="1612533"/>
            <a:ext cx="7396650" cy="3979804"/>
          </a:xfrm>
          <a:prstGeom prst="rect">
            <a:avLst/>
          </a:prstGeom>
        </p:spPr>
      </p:pic>
    </p:spTree>
    <p:extLst>
      <p:ext uri="{BB962C8B-B14F-4D97-AF65-F5344CB8AC3E}">
        <p14:creationId xmlns:p14="http://schemas.microsoft.com/office/powerpoint/2010/main" val="5550053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a:t>
            </a:r>
            <a:r>
              <a:rPr lang="en-US" dirty="0"/>
              <a:t>2]. </a:t>
            </a:r>
            <a:r>
              <a:rPr lang="ru-RU" dirty="0"/>
              <a:t>Взаимодействие</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98</a:t>
            </a:fld>
            <a:endParaRPr/>
          </a:p>
        </p:txBody>
      </p:sp>
      <p:pic>
        <p:nvPicPr>
          <p:cNvPr id="7" name="Picture 6">
            <a:extLst>
              <a:ext uri="{FF2B5EF4-FFF2-40B4-BE49-F238E27FC236}">
                <a16:creationId xmlns:a16="http://schemas.microsoft.com/office/drawing/2014/main" id="{F90B77B3-20D1-458E-9AF8-A44D5043E272}"/>
              </a:ext>
            </a:extLst>
          </p:cNvPr>
          <p:cNvPicPr>
            <a:picLocks noChangeAspect="1"/>
          </p:cNvPicPr>
          <p:nvPr/>
        </p:nvPicPr>
        <p:blipFill>
          <a:blip r:embed="rId3"/>
          <a:stretch>
            <a:fillRect/>
          </a:stretch>
        </p:blipFill>
        <p:spPr>
          <a:xfrm>
            <a:off x="982569" y="1612532"/>
            <a:ext cx="7805854" cy="3841971"/>
          </a:xfrm>
          <a:prstGeom prst="rect">
            <a:avLst/>
          </a:prstGeom>
        </p:spPr>
      </p:pic>
    </p:spTree>
    <p:extLst>
      <p:ext uri="{BB962C8B-B14F-4D97-AF65-F5344CB8AC3E}">
        <p14:creationId xmlns:p14="http://schemas.microsoft.com/office/powerpoint/2010/main" val="9171684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AEED0-DE92-49E2-8FB6-248C0A5CAE1B}"/>
              </a:ext>
            </a:extLst>
          </p:cNvPr>
          <p:cNvSpPr>
            <a:spLocks noGrp="1"/>
          </p:cNvSpPr>
          <p:nvPr>
            <p:ph type="body" idx="1"/>
          </p:nvPr>
        </p:nvSpPr>
        <p:spPr/>
        <p:txBody>
          <a:bodyPr/>
          <a:lstStyle/>
          <a:p>
            <a:pPr marL="25400" indent="0">
              <a:buNone/>
            </a:pPr>
            <a:r>
              <a:rPr lang="en-US" dirty="0"/>
              <a:t>API [</a:t>
            </a:r>
            <a:r>
              <a:rPr lang="ru-RU" dirty="0"/>
              <a:t>1</a:t>
            </a:r>
            <a:r>
              <a:rPr lang="en-US" dirty="0"/>
              <a:t>2]. </a:t>
            </a:r>
            <a:r>
              <a:rPr lang="ru-RU" dirty="0"/>
              <a:t>Взаимодействие</a:t>
            </a:r>
          </a:p>
        </p:txBody>
      </p:sp>
      <p:sp>
        <p:nvSpPr>
          <p:cNvPr id="3" name="Slide Number Placeholder 2">
            <a:extLst>
              <a:ext uri="{FF2B5EF4-FFF2-40B4-BE49-F238E27FC236}">
                <a16:creationId xmlns:a16="http://schemas.microsoft.com/office/drawing/2014/main" id="{2DAAC1CE-135D-41EE-9853-4750E1E21A82}"/>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99</a:t>
            </a:fld>
            <a:endParaRPr/>
          </a:p>
        </p:txBody>
      </p:sp>
      <p:pic>
        <p:nvPicPr>
          <p:cNvPr id="7" name="Picture 6">
            <a:extLst>
              <a:ext uri="{FF2B5EF4-FFF2-40B4-BE49-F238E27FC236}">
                <a16:creationId xmlns:a16="http://schemas.microsoft.com/office/drawing/2014/main" id="{F90B77B3-20D1-458E-9AF8-A44D5043E272}"/>
              </a:ext>
            </a:extLst>
          </p:cNvPr>
          <p:cNvPicPr>
            <a:picLocks noChangeAspect="1"/>
          </p:cNvPicPr>
          <p:nvPr/>
        </p:nvPicPr>
        <p:blipFill>
          <a:blip r:embed="rId3"/>
          <a:stretch>
            <a:fillRect/>
          </a:stretch>
        </p:blipFill>
        <p:spPr>
          <a:xfrm>
            <a:off x="982569" y="1612532"/>
            <a:ext cx="7805854" cy="3841971"/>
          </a:xfrm>
          <a:prstGeom prst="rect">
            <a:avLst/>
          </a:prstGeom>
        </p:spPr>
      </p:pic>
      <p:pic>
        <p:nvPicPr>
          <p:cNvPr id="5" name="Picture 4">
            <a:extLst>
              <a:ext uri="{FF2B5EF4-FFF2-40B4-BE49-F238E27FC236}">
                <a16:creationId xmlns:a16="http://schemas.microsoft.com/office/drawing/2014/main" id="{957407B1-730B-463B-87A6-4A23DBE79A4B}"/>
              </a:ext>
            </a:extLst>
          </p:cNvPr>
          <p:cNvPicPr>
            <a:picLocks noChangeAspect="1"/>
          </p:cNvPicPr>
          <p:nvPr/>
        </p:nvPicPr>
        <p:blipFill>
          <a:blip r:embed="rId4"/>
          <a:stretch>
            <a:fillRect/>
          </a:stretch>
        </p:blipFill>
        <p:spPr>
          <a:xfrm>
            <a:off x="982569" y="1612531"/>
            <a:ext cx="7447753" cy="3835349"/>
          </a:xfrm>
          <a:prstGeom prst="rect">
            <a:avLst/>
          </a:prstGeom>
        </p:spPr>
      </p:pic>
    </p:spTree>
    <p:extLst>
      <p:ext uri="{BB962C8B-B14F-4D97-AF65-F5344CB8AC3E}">
        <p14:creationId xmlns:p14="http://schemas.microsoft.com/office/powerpoint/2010/main" val="949757616"/>
      </p:ext>
    </p:extLst>
  </p:cSld>
  <p:clrMapOvr>
    <a:masterClrMapping/>
  </p:clrMapOvr>
</p:sld>
</file>

<file path=ppt/theme/theme1.xml><?xml version="1.0" encoding="utf-8"?>
<a:theme xmlns:a="http://schemas.openxmlformats.org/drawingml/2006/main"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1544</TotalTime>
  <Words>15857</Words>
  <Application>Microsoft Office PowerPoint</Application>
  <PresentationFormat>Widescreen</PresentationFormat>
  <Paragraphs>405</Paragraphs>
  <Slides>110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Arial</vt:lpstr>
      <vt:lpstr>Helvetica</vt:lpstr>
      <vt:lpstr>Calibri</vt:lpstr>
      <vt:lpstr>Open Sans</vt:lpstr>
      <vt:lpstr>Proxima Nova</vt:lpstr>
      <vt:lpstr>Noto Sans Symbols</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Kirill Yukhin</cp:lastModifiedBy>
  <cp:revision>43</cp:revision>
  <dcterms:created xsi:type="dcterms:W3CDTF">2020-08-31T13:02:22Z</dcterms:created>
  <dcterms:modified xsi:type="dcterms:W3CDTF">2021-04-28T13:06:30Z</dcterms:modified>
</cp:coreProperties>
</file>